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Kollektif" charset="1" panose="020B0604020101010102"/>
      <p:regular r:id="rId23"/>
    </p:embeddedFont>
    <p:embeddedFont>
      <p:font typeface="Kollektif Bold" charset="1" panose="020B0604020101010102"/>
      <p:regular r:id="rId24"/>
    </p:embeddedFont>
    <p:embeddedFont>
      <p:font typeface="Cakerolli Ultra-Bold" charset="1" panose="00000000000000000000"/>
      <p:regular r:id="rId25"/>
    </p:embeddedFont>
    <p:embeddedFont>
      <p:font typeface="Cakerolli" charset="1" panose="00000000000000000000"/>
      <p:regular r:id="rId26"/>
    </p:embeddedFont>
    <p:embeddedFont>
      <p:font typeface="Cakerolli Bold" charset="1" panose="00000000000000000000"/>
      <p:regular r:id="rId27"/>
    </p:embeddedFont>
    <p:embeddedFont>
      <p:font typeface="Anton" charset="1" panose="00000500000000000000"/>
      <p:regular r:id="rId28"/>
    </p:embeddedFont>
    <p:embeddedFont>
      <p:font typeface="Libre Baskerville Italics" charset="1" panose="02000000000000000000"/>
      <p:regular r:id="rId29"/>
    </p:embeddedFont>
    <p:embeddedFont>
      <p:font typeface="TT Interphases" charset="1" panose="02000503020000020004"/>
      <p:regular r:id="rId30"/>
    </p:embeddedFont>
    <p:embeddedFont>
      <p:font typeface="TT Chocolates" charset="1" panose="020005030200000200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7.png" Type="http://schemas.openxmlformats.org/officeDocument/2006/relationships/image"/><Relationship Id="rId29" Target="../media/image28.svg" Type="http://schemas.openxmlformats.org/officeDocument/2006/relationships/image"/><Relationship Id="rId3" Target="../media/image2.svg" Type="http://schemas.openxmlformats.org/officeDocument/2006/relationships/image"/><Relationship Id="rId30" Target="../media/image29.png" Type="http://schemas.openxmlformats.org/officeDocument/2006/relationships/image"/><Relationship Id="rId31" Target="../media/image30.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59.png" Type="http://schemas.openxmlformats.org/officeDocument/2006/relationships/image"/><Relationship Id="rId15" Target="../media/image60.png" Type="http://schemas.openxmlformats.org/officeDocument/2006/relationships/image"/><Relationship Id="rId16" Target="../media/image61.png" Type="http://schemas.openxmlformats.org/officeDocument/2006/relationships/image"/><Relationship Id="rId17" Target="../media/image6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63.png" Type="http://schemas.openxmlformats.org/officeDocument/2006/relationships/image"/><Relationship Id="rId15" Target="../media/image61.png" Type="http://schemas.openxmlformats.org/officeDocument/2006/relationships/image"/><Relationship Id="rId16" Target="../media/image62.svg" Type="http://schemas.openxmlformats.org/officeDocument/2006/relationships/image"/><Relationship Id="rId17" Target="../media/image6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65.png" Type="http://schemas.openxmlformats.org/officeDocument/2006/relationships/image"/><Relationship Id="rId15" Target="../media/image66.png" Type="http://schemas.openxmlformats.org/officeDocument/2006/relationships/image"/><Relationship Id="rId16" Target="../media/image61.png" Type="http://schemas.openxmlformats.org/officeDocument/2006/relationships/image"/><Relationship Id="rId17" Target="../media/image6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66.png" Type="http://schemas.openxmlformats.org/officeDocument/2006/relationships/image"/><Relationship Id="rId15" Target="../media/image61.png" Type="http://schemas.openxmlformats.org/officeDocument/2006/relationships/image"/><Relationship Id="rId16" Target="../media/image6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6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68.png" Type="http://schemas.openxmlformats.org/officeDocument/2006/relationships/image"/><Relationship Id="rId15" Target="../media/image69.png" Type="http://schemas.openxmlformats.org/officeDocument/2006/relationships/image"/><Relationship Id="rId16" Target="../media/image70.svg" Type="http://schemas.openxmlformats.org/officeDocument/2006/relationships/image"/><Relationship Id="rId17" Target="../media/image71.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72.png" Type="http://schemas.openxmlformats.org/officeDocument/2006/relationships/image"/><Relationship Id="rId15" Target="../media/image73.svg" Type="http://schemas.openxmlformats.org/officeDocument/2006/relationships/image"/><Relationship Id="rId16" Target="../media/image74.png" Type="http://schemas.openxmlformats.org/officeDocument/2006/relationships/image"/><Relationship Id="rId17" Target="../media/image75.svg" Type="http://schemas.openxmlformats.org/officeDocument/2006/relationships/image"/><Relationship Id="rId18" Target="../media/image76.png" Type="http://schemas.openxmlformats.org/officeDocument/2006/relationships/image"/><Relationship Id="rId19" Target="../media/image77.svg" Type="http://schemas.openxmlformats.org/officeDocument/2006/relationships/image"/><Relationship Id="rId2" Target="../media/image1.png" Type="http://schemas.openxmlformats.org/officeDocument/2006/relationships/image"/><Relationship Id="rId20" Target="../media/image78.png" Type="http://schemas.openxmlformats.org/officeDocument/2006/relationships/image"/><Relationship Id="rId21" Target="../media/image79.svg" Type="http://schemas.openxmlformats.org/officeDocument/2006/relationships/image"/><Relationship Id="rId22" Target="../media/image80.png" Type="http://schemas.openxmlformats.org/officeDocument/2006/relationships/image"/><Relationship Id="rId23" Target="../media/image81.svg" Type="http://schemas.openxmlformats.org/officeDocument/2006/relationships/image"/><Relationship Id="rId24" Target="../media/image82.png" Type="http://schemas.openxmlformats.org/officeDocument/2006/relationships/image"/><Relationship Id="rId25" Target="../media/image83.svg" Type="http://schemas.openxmlformats.org/officeDocument/2006/relationships/image"/><Relationship Id="rId26" Target="../media/image84.png" Type="http://schemas.openxmlformats.org/officeDocument/2006/relationships/image"/><Relationship Id="rId27" Target="../media/image85.svg" Type="http://schemas.openxmlformats.org/officeDocument/2006/relationships/image"/><Relationship Id="rId28" Target="../media/image86.png" Type="http://schemas.openxmlformats.org/officeDocument/2006/relationships/image"/><Relationship Id="rId29" Target="../media/image87.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13.png" Type="http://schemas.openxmlformats.org/officeDocument/2006/relationships/image"/><Relationship Id="rId17" Target="../media/image14.svg" Type="http://schemas.openxmlformats.org/officeDocument/2006/relationships/image"/><Relationship Id="rId18" Target="../media/image90.png" Type="http://schemas.openxmlformats.org/officeDocument/2006/relationships/image"/><Relationship Id="rId19" Target="../media/image91.svg" Type="http://schemas.openxmlformats.org/officeDocument/2006/relationships/image"/><Relationship Id="rId2" Target="../media/image1.png" Type="http://schemas.openxmlformats.org/officeDocument/2006/relationships/image"/><Relationship Id="rId20" Target="../media/image92.png" Type="http://schemas.openxmlformats.org/officeDocument/2006/relationships/image"/><Relationship Id="rId21" Target="../media/image93.svg" Type="http://schemas.openxmlformats.org/officeDocument/2006/relationships/image"/><Relationship Id="rId22" Target="../media/image94.png" Type="http://schemas.openxmlformats.org/officeDocument/2006/relationships/image"/><Relationship Id="rId23" Target="../media/image95.svg" Type="http://schemas.openxmlformats.org/officeDocument/2006/relationships/image"/><Relationship Id="rId24" Target="../media/image96.png" Type="http://schemas.openxmlformats.org/officeDocument/2006/relationships/image"/><Relationship Id="rId25" Target="../media/image97.svg" Type="http://schemas.openxmlformats.org/officeDocument/2006/relationships/image"/><Relationship Id="rId26" Target="../media/image98.png" Type="http://schemas.openxmlformats.org/officeDocument/2006/relationships/image"/><Relationship Id="rId27" Target="../media/image99.svg" Type="http://schemas.openxmlformats.org/officeDocument/2006/relationships/image"/><Relationship Id="rId28" Target="../media/image100.png" Type="http://schemas.openxmlformats.org/officeDocument/2006/relationships/image"/><Relationship Id="rId29" Target="../media/image101.svg" Type="http://schemas.openxmlformats.org/officeDocument/2006/relationships/image"/><Relationship Id="rId3" Target="../media/image2.svg" Type="http://schemas.openxmlformats.org/officeDocument/2006/relationships/image"/><Relationship Id="rId30" Target="../media/image102.png" Type="http://schemas.openxmlformats.org/officeDocument/2006/relationships/image"/><Relationship Id="rId31" Target="../media/image103.svg" Type="http://schemas.openxmlformats.org/officeDocument/2006/relationships/image"/><Relationship Id="rId32" Target="../media/image104.png" Type="http://schemas.openxmlformats.org/officeDocument/2006/relationships/image"/><Relationship Id="rId33" Target="../media/image105.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16" Target="../media/image33.jpeg" Type="http://schemas.openxmlformats.org/officeDocument/2006/relationships/image"/><Relationship Id="rId17" Target="../media/image34.jpeg" Type="http://schemas.openxmlformats.org/officeDocument/2006/relationships/image"/><Relationship Id="rId18" Target="../media/image35.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36.png" Type="http://schemas.openxmlformats.org/officeDocument/2006/relationships/image"/><Relationship Id="rId13" Target="../media/image3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44.png" Type="http://schemas.openxmlformats.org/officeDocument/2006/relationships/image"/><Relationship Id="rId15" Target="../media/image45.png" Type="http://schemas.openxmlformats.org/officeDocument/2006/relationships/image"/><Relationship Id="rId16" Target="../media/image4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4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4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49.png" Type="http://schemas.openxmlformats.org/officeDocument/2006/relationships/image"/><Relationship Id="rId15" Target="../media/image50.svg" Type="http://schemas.openxmlformats.org/officeDocument/2006/relationships/image"/><Relationship Id="rId16" Target="../media/image51.png" Type="http://schemas.openxmlformats.org/officeDocument/2006/relationships/image"/><Relationship Id="rId17" Target="../media/image52.svg" Type="http://schemas.openxmlformats.org/officeDocument/2006/relationships/image"/><Relationship Id="rId18" Target="../media/image53.png" Type="http://schemas.openxmlformats.org/officeDocument/2006/relationships/image"/><Relationship Id="rId19" Target="../media/image5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55.png" Type="http://schemas.openxmlformats.org/officeDocument/2006/relationships/image"/><Relationship Id="rId15" Target="../media/image56.png" Type="http://schemas.openxmlformats.org/officeDocument/2006/relationships/image"/><Relationship Id="rId16" Target="../media/image57.svg" Type="http://schemas.openxmlformats.org/officeDocument/2006/relationships/image"/><Relationship Id="rId17" Target="../media/image5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grpSp>
        <p:nvGrpSpPr>
          <p:cNvPr name="Group 2" id="2"/>
          <p:cNvGrpSpPr/>
          <p:nvPr/>
        </p:nvGrpSpPr>
        <p:grpSpPr>
          <a:xfrm rot="0">
            <a:off x="372688" y="742106"/>
            <a:ext cx="17542623" cy="9163507"/>
            <a:chOff x="0" y="0"/>
            <a:chExt cx="23390165" cy="12218010"/>
          </a:xfrm>
        </p:grpSpPr>
        <p:sp>
          <p:nvSpPr>
            <p:cNvPr name="Freeform 3" id="3"/>
            <p:cNvSpPr/>
            <p:nvPr/>
          </p:nvSpPr>
          <p:spPr>
            <a:xfrm flipH="false" flipV="false" rot="0">
              <a:off x="1205521"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55096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92507"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3405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05521"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55096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892507"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23405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05521"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55096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892507"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23405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05521"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655096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1892507"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23405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0"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0"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0"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22578344"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22578344"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22578344"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0">
              <a:off x="22578344"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grpSp>
      <p:sp>
        <p:nvSpPr>
          <p:cNvPr name="Freeform 27" id="27"/>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8" id="28"/>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9" id="29"/>
          <p:cNvSpPr/>
          <p:nvPr/>
        </p:nvSpPr>
        <p:spPr>
          <a:xfrm flipH="false" flipV="false" rot="0">
            <a:off x="16266037" y="1535724"/>
            <a:ext cx="1386381" cy="1665323"/>
          </a:xfrm>
          <a:custGeom>
            <a:avLst/>
            <a:gdLst/>
            <a:ahLst/>
            <a:cxnLst/>
            <a:rect r="r" b="b" t="t" l="l"/>
            <a:pathLst>
              <a:path h="1665323" w="1386381">
                <a:moveTo>
                  <a:pt x="0" y="0"/>
                </a:moveTo>
                <a:lnTo>
                  <a:pt x="1386381" y="0"/>
                </a:lnTo>
                <a:lnTo>
                  <a:pt x="1386381" y="1665323"/>
                </a:lnTo>
                <a:lnTo>
                  <a:pt x="0" y="1665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true" flipV="true" rot="-781863">
            <a:off x="675201" y="6058395"/>
            <a:ext cx="1386381" cy="1665323"/>
          </a:xfrm>
          <a:custGeom>
            <a:avLst/>
            <a:gdLst/>
            <a:ahLst/>
            <a:cxnLst/>
            <a:rect r="r" b="b" t="t" l="l"/>
            <a:pathLst>
              <a:path h="1665323" w="1386381">
                <a:moveTo>
                  <a:pt x="1386381" y="1665323"/>
                </a:moveTo>
                <a:lnTo>
                  <a:pt x="0" y="1665323"/>
                </a:lnTo>
                <a:lnTo>
                  <a:pt x="0" y="0"/>
                </a:lnTo>
                <a:lnTo>
                  <a:pt x="1386381" y="0"/>
                </a:lnTo>
                <a:lnTo>
                  <a:pt x="1386381" y="1665323"/>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32" id="32"/>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3" id="33"/>
          <p:cNvSpPr/>
          <p:nvPr/>
        </p:nvSpPr>
        <p:spPr>
          <a:xfrm flipH="false" flipV="false" rot="0">
            <a:off x="1863251" y="1735683"/>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2473926">
            <a:off x="16489660" y="3493500"/>
            <a:ext cx="2325515" cy="598820"/>
          </a:xfrm>
          <a:custGeom>
            <a:avLst/>
            <a:gdLst/>
            <a:ahLst/>
            <a:cxnLst/>
            <a:rect r="r" b="b" t="t" l="l"/>
            <a:pathLst>
              <a:path h="598820" w="2325515">
                <a:moveTo>
                  <a:pt x="0" y="0"/>
                </a:moveTo>
                <a:lnTo>
                  <a:pt x="2325516" y="0"/>
                </a:lnTo>
                <a:lnTo>
                  <a:pt x="2325516" y="598820"/>
                </a:lnTo>
                <a:lnTo>
                  <a:pt x="0" y="5988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5" id="35"/>
          <p:cNvSpPr/>
          <p:nvPr/>
        </p:nvSpPr>
        <p:spPr>
          <a:xfrm flipH="false" flipV="false" rot="323603">
            <a:off x="16241593" y="7121058"/>
            <a:ext cx="1132716" cy="2093553"/>
          </a:xfrm>
          <a:custGeom>
            <a:avLst/>
            <a:gdLst/>
            <a:ahLst/>
            <a:cxnLst/>
            <a:rect r="r" b="b" t="t" l="l"/>
            <a:pathLst>
              <a:path h="2093553" w="1132716">
                <a:moveTo>
                  <a:pt x="0" y="0"/>
                </a:moveTo>
                <a:lnTo>
                  <a:pt x="1132716" y="0"/>
                </a:lnTo>
                <a:lnTo>
                  <a:pt x="1132716" y="2093553"/>
                </a:lnTo>
                <a:lnTo>
                  <a:pt x="0" y="2093553"/>
                </a:lnTo>
                <a:lnTo>
                  <a:pt x="0" y="0"/>
                </a:lnTo>
                <a:close/>
              </a:path>
            </a:pathLst>
          </a:custGeom>
          <a:blipFill>
            <a:blip r:embed="rId12">
              <a:extLst>
                <a:ext uri="{96DAC541-7B7A-43D3-8B79-37D633B846F1}">
                  <asvg:svgBlip xmlns:asvg="http://schemas.microsoft.com/office/drawing/2016/SVG/main" r:embed="rId13"/>
                </a:ext>
              </a:extLst>
            </a:blip>
            <a:stretch>
              <a:fillRect l="-130590" t="0" r="0" b="-48746"/>
            </a:stretch>
          </a:blipFill>
        </p:spPr>
      </p:sp>
      <p:sp>
        <p:nvSpPr>
          <p:cNvPr name="Freeform 36" id="36"/>
          <p:cNvSpPr/>
          <p:nvPr/>
        </p:nvSpPr>
        <p:spPr>
          <a:xfrm flipH="false" flipV="false" rot="323603">
            <a:off x="17692802" y="5966897"/>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2">
              <a:extLst>
                <a:ext uri="{96DAC541-7B7A-43D3-8B79-37D633B846F1}">
                  <asvg:svgBlip xmlns:asvg="http://schemas.microsoft.com/office/drawing/2016/SVG/main" r:embed="rId13"/>
                </a:ext>
              </a:extLst>
            </a:blip>
            <a:stretch>
              <a:fillRect l="-127975" t="-28590" r="-17420" b="-104172"/>
            </a:stretch>
          </a:blipFill>
        </p:spPr>
      </p:sp>
      <p:sp>
        <p:nvSpPr>
          <p:cNvPr name="Freeform 37" id="37"/>
          <p:cNvSpPr/>
          <p:nvPr/>
        </p:nvSpPr>
        <p:spPr>
          <a:xfrm flipH="true" flipV="false" rot="-873099">
            <a:off x="-4988" y="4159379"/>
            <a:ext cx="1428017" cy="1622746"/>
          </a:xfrm>
          <a:custGeom>
            <a:avLst/>
            <a:gdLst/>
            <a:ahLst/>
            <a:cxnLst/>
            <a:rect r="r" b="b" t="t" l="l"/>
            <a:pathLst>
              <a:path h="1622746" w="1428017">
                <a:moveTo>
                  <a:pt x="1428017" y="0"/>
                </a:moveTo>
                <a:lnTo>
                  <a:pt x="0" y="0"/>
                </a:lnTo>
                <a:lnTo>
                  <a:pt x="0" y="1622746"/>
                </a:lnTo>
                <a:lnTo>
                  <a:pt x="1428017" y="1622746"/>
                </a:lnTo>
                <a:lnTo>
                  <a:pt x="1428017"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8" id="38"/>
          <p:cNvSpPr/>
          <p:nvPr/>
        </p:nvSpPr>
        <p:spPr>
          <a:xfrm flipH="false" flipV="false" rot="0">
            <a:off x="1603985" y="3357042"/>
            <a:ext cx="2476430" cy="2287602"/>
          </a:xfrm>
          <a:custGeom>
            <a:avLst/>
            <a:gdLst/>
            <a:ahLst/>
            <a:cxnLst/>
            <a:rect r="r" b="b" t="t" l="l"/>
            <a:pathLst>
              <a:path h="2287602" w="2476430">
                <a:moveTo>
                  <a:pt x="0" y="0"/>
                </a:moveTo>
                <a:lnTo>
                  <a:pt x="2476430" y="0"/>
                </a:lnTo>
                <a:lnTo>
                  <a:pt x="2476430" y="2287602"/>
                </a:lnTo>
                <a:lnTo>
                  <a:pt x="0" y="22876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9" id="39"/>
          <p:cNvSpPr/>
          <p:nvPr/>
        </p:nvSpPr>
        <p:spPr>
          <a:xfrm flipH="false" flipV="false" rot="0">
            <a:off x="4204240" y="3792231"/>
            <a:ext cx="1760812" cy="1846198"/>
          </a:xfrm>
          <a:custGeom>
            <a:avLst/>
            <a:gdLst/>
            <a:ahLst/>
            <a:cxnLst/>
            <a:rect r="r" b="b" t="t" l="l"/>
            <a:pathLst>
              <a:path h="1846198" w="1760812">
                <a:moveTo>
                  <a:pt x="0" y="0"/>
                </a:moveTo>
                <a:lnTo>
                  <a:pt x="1760811" y="0"/>
                </a:lnTo>
                <a:lnTo>
                  <a:pt x="1760811" y="1846198"/>
                </a:lnTo>
                <a:lnTo>
                  <a:pt x="0" y="184619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40" id="40"/>
          <p:cNvSpPr/>
          <p:nvPr/>
        </p:nvSpPr>
        <p:spPr>
          <a:xfrm flipH="false" flipV="false" rot="0">
            <a:off x="6088876" y="3836746"/>
            <a:ext cx="1263488" cy="1779560"/>
          </a:xfrm>
          <a:custGeom>
            <a:avLst/>
            <a:gdLst/>
            <a:ahLst/>
            <a:cxnLst/>
            <a:rect r="r" b="b" t="t" l="l"/>
            <a:pathLst>
              <a:path h="1779560" w="1263488">
                <a:moveTo>
                  <a:pt x="0" y="0"/>
                </a:moveTo>
                <a:lnTo>
                  <a:pt x="1263488" y="0"/>
                </a:lnTo>
                <a:lnTo>
                  <a:pt x="1263488" y="1779560"/>
                </a:lnTo>
                <a:lnTo>
                  <a:pt x="0" y="1779560"/>
                </a:lnTo>
                <a:lnTo>
                  <a:pt x="0" y="0"/>
                </a:lnTo>
                <a:close/>
              </a:path>
            </a:pathLst>
          </a:custGeom>
          <a:blipFill>
            <a:blip r:embed="rId20"/>
            <a:stretch>
              <a:fillRect l="0" t="0" r="0" b="0"/>
            </a:stretch>
          </a:blipFill>
        </p:spPr>
      </p:sp>
      <p:sp>
        <p:nvSpPr>
          <p:cNvPr name="Freeform 41" id="41"/>
          <p:cNvSpPr/>
          <p:nvPr/>
        </p:nvSpPr>
        <p:spPr>
          <a:xfrm flipH="false" flipV="false" rot="0">
            <a:off x="7504604" y="3086100"/>
            <a:ext cx="1359227" cy="2558544"/>
          </a:xfrm>
          <a:custGeom>
            <a:avLst/>
            <a:gdLst/>
            <a:ahLst/>
            <a:cxnLst/>
            <a:rect r="r" b="b" t="t" l="l"/>
            <a:pathLst>
              <a:path h="2558544" w="1359227">
                <a:moveTo>
                  <a:pt x="0" y="0"/>
                </a:moveTo>
                <a:lnTo>
                  <a:pt x="1359227" y="0"/>
                </a:lnTo>
                <a:lnTo>
                  <a:pt x="1359227" y="2558544"/>
                </a:lnTo>
                <a:lnTo>
                  <a:pt x="0" y="2558544"/>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42" id="42"/>
          <p:cNvSpPr/>
          <p:nvPr/>
        </p:nvSpPr>
        <p:spPr>
          <a:xfrm flipH="false" flipV="false" rot="0">
            <a:off x="9006600" y="3763257"/>
            <a:ext cx="2300345" cy="1926539"/>
          </a:xfrm>
          <a:custGeom>
            <a:avLst/>
            <a:gdLst/>
            <a:ahLst/>
            <a:cxnLst/>
            <a:rect r="r" b="b" t="t" l="l"/>
            <a:pathLst>
              <a:path h="1926539" w="2300345">
                <a:moveTo>
                  <a:pt x="0" y="0"/>
                </a:moveTo>
                <a:lnTo>
                  <a:pt x="2300345" y="0"/>
                </a:lnTo>
                <a:lnTo>
                  <a:pt x="2300345" y="1926539"/>
                </a:lnTo>
                <a:lnTo>
                  <a:pt x="0" y="1926539"/>
                </a:lnTo>
                <a:lnTo>
                  <a:pt x="0" y="0"/>
                </a:lnTo>
                <a:close/>
              </a:path>
            </a:pathLst>
          </a:custGeom>
          <a:blipFill>
            <a:blip r:embed="rId23"/>
            <a:stretch>
              <a:fillRect l="0" t="0" r="0" b="0"/>
            </a:stretch>
          </a:blipFill>
        </p:spPr>
      </p:sp>
      <p:sp>
        <p:nvSpPr>
          <p:cNvPr name="Freeform 43" id="43"/>
          <p:cNvSpPr/>
          <p:nvPr/>
        </p:nvSpPr>
        <p:spPr>
          <a:xfrm flipH="false" flipV="false" rot="0">
            <a:off x="11459345" y="3865084"/>
            <a:ext cx="1263488" cy="1779560"/>
          </a:xfrm>
          <a:custGeom>
            <a:avLst/>
            <a:gdLst/>
            <a:ahLst/>
            <a:cxnLst/>
            <a:rect r="r" b="b" t="t" l="l"/>
            <a:pathLst>
              <a:path h="1779560" w="1263488">
                <a:moveTo>
                  <a:pt x="0" y="0"/>
                </a:moveTo>
                <a:lnTo>
                  <a:pt x="1263488" y="0"/>
                </a:lnTo>
                <a:lnTo>
                  <a:pt x="1263488" y="1779560"/>
                </a:lnTo>
                <a:lnTo>
                  <a:pt x="0" y="1779560"/>
                </a:lnTo>
                <a:lnTo>
                  <a:pt x="0" y="0"/>
                </a:lnTo>
                <a:close/>
              </a:path>
            </a:pathLst>
          </a:custGeom>
          <a:blipFill>
            <a:blip r:embed="rId20"/>
            <a:stretch>
              <a:fillRect l="0" t="0" r="0" b="0"/>
            </a:stretch>
          </a:blipFill>
        </p:spPr>
      </p:sp>
      <p:sp>
        <p:nvSpPr>
          <p:cNvPr name="Freeform 44" id="44"/>
          <p:cNvSpPr/>
          <p:nvPr/>
        </p:nvSpPr>
        <p:spPr>
          <a:xfrm flipH="false" flipV="false" rot="0">
            <a:off x="13006776" y="3142968"/>
            <a:ext cx="1588584" cy="2546828"/>
          </a:xfrm>
          <a:custGeom>
            <a:avLst/>
            <a:gdLst/>
            <a:ahLst/>
            <a:cxnLst/>
            <a:rect r="r" b="b" t="t" l="l"/>
            <a:pathLst>
              <a:path h="2546828" w="1588584">
                <a:moveTo>
                  <a:pt x="0" y="0"/>
                </a:moveTo>
                <a:lnTo>
                  <a:pt x="1588584" y="0"/>
                </a:lnTo>
                <a:lnTo>
                  <a:pt x="1588584" y="2546828"/>
                </a:lnTo>
                <a:lnTo>
                  <a:pt x="0" y="2546828"/>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45" id="45"/>
          <p:cNvSpPr/>
          <p:nvPr/>
        </p:nvSpPr>
        <p:spPr>
          <a:xfrm flipH="false" flipV="false" rot="0">
            <a:off x="14719185" y="3495301"/>
            <a:ext cx="1971056" cy="2194495"/>
          </a:xfrm>
          <a:custGeom>
            <a:avLst/>
            <a:gdLst/>
            <a:ahLst/>
            <a:cxnLst/>
            <a:rect r="r" b="b" t="t" l="l"/>
            <a:pathLst>
              <a:path h="2194495" w="1971056">
                <a:moveTo>
                  <a:pt x="0" y="0"/>
                </a:moveTo>
                <a:lnTo>
                  <a:pt x="1971056" y="0"/>
                </a:lnTo>
                <a:lnTo>
                  <a:pt x="1971056" y="2194495"/>
                </a:lnTo>
                <a:lnTo>
                  <a:pt x="0" y="219449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46" id="46"/>
          <p:cNvSpPr/>
          <p:nvPr/>
        </p:nvSpPr>
        <p:spPr>
          <a:xfrm flipH="false" flipV="false" rot="0">
            <a:off x="7126028" y="6410791"/>
            <a:ext cx="3475606" cy="960531"/>
          </a:xfrm>
          <a:custGeom>
            <a:avLst/>
            <a:gdLst/>
            <a:ahLst/>
            <a:cxnLst/>
            <a:rect r="r" b="b" t="t" l="l"/>
            <a:pathLst>
              <a:path h="960531" w="3475606">
                <a:moveTo>
                  <a:pt x="0" y="0"/>
                </a:moveTo>
                <a:lnTo>
                  <a:pt x="3475605" y="0"/>
                </a:lnTo>
                <a:lnTo>
                  <a:pt x="3475605" y="960531"/>
                </a:lnTo>
                <a:lnTo>
                  <a:pt x="0" y="960531"/>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47" id="47"/>
          <p:cNvSpPr/>
          <p:nvPr/>
        </p:nvSpPr>
        <p:spPr>
          <a:xfrm flipH="false" flipV="false" rot="-1027274">
            <a:off x="10244396" y="9450263"/>
            <a:ext cx="383492" cy="653005"/>
          </a:xfrm>
          <a:custGeom>
            <a:avLst/>
            <a:gdLst/>
            <a:ahLst/>
            <a:cxnLst/>
            <a:rect r="r" b="b" t="t" l="l"/>
            <a:pathLst>
              <a:path h="653005" w="383492">
                <a:moveTo>
                  <a:pt x="0" y="0"/>
                </a:moveTo>
                <a:lnTo>
                  <a:pt x="383492" y="0"/>
                </a:lnTo>
                <a:lnTo>
                  <a:pt x="383492" y="653005"/>
                </a:lnTo>
                <a:lnTo>
                  <a:pt x="0" y="653005"/>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0" id="30"/>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473926">
            <a:off x="-496154" y="9477355"/>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4" id="34"/>
          <p:cNvGrpSpPr/>
          <p:nvPr/>
        </p:nvGrpSpPr>
        <p:grpSpPr>
          <a:xfrm rot="0">
            <a:off x="1440477" y="698144"/>
            <a:ext cx="15674607" cy="9252390"/>
            <a:chOff x="0" y="0"/>
            <a:chExt cx="20899476" cy="12336520"/>
          </a:xfrm>
        </p:grpSpPr>
        <p:sp>
          <p:nvSpPr>
            <p:cNvPr name="TextBox 35" id="35"/>
            <p:cNvSpPr txBox="true"/>
            <p:nvPr/>
          </p:nvSpPr>
          <p:spPr>
            <a:xfrm rot="0">
              <a:off x="4646733" y="-495300"/>
              <a:ext cx="11524222" cy="1559277"/>
            </a:xfrm>
            <a:prstGeom prst="rect">
              <a:avLst/>
            </a:prstGeom>
          </p:spPr>
          <p:txBody>
            <a:bodyPr anchor="t" rtlCol="false" tIns="0" lIns="0" bIns="0" rIns="0">
              <a:spAutoFit/>
            </a:bodyPr>
            <a:lstStyle/>
            <a:p>
              <a:pPr algn="ctr">
                <a:lnSpc>
                  <a:spcPts val="7374"/>
                </a:lnSpc>
              </a:pPr>
              <a:r>
                <a:rPr lang="en-US" sz="5267" b="true">
                  <a:solidFill>
                    <a:srgbClr val="485B90"/>
                  </a:solidFill>
                  <a:latin typeface="Cakerolli Ultra-Bold"/>
                  <a:ea typeface="Cakerolli Ultra-Bold"/>
                  <a:cs typeface="Cakerolli Ultra-Bold"/>
                  <a:sym typeface="Cakerolli Ultra-Bold"/>
                </a:rPr>
                <a:t>Discover Our Mealmate App</a:t>
              </a:r>
            </a:p>
          </p:txBody>
        </p:sp>
        <p:grpSp>
          <p:nvGrpSpPr>
            <p:cNvPr name="Group 36" id="36"/>
            <p:cNvGrpSpPr>
              <a:grpSpLocks noChangeAspect="true"/>
            </p:cNvGrpSpPr>
            <p:nvPr/>
          </p:nvGrpSpPr>
          <p:grpSpPr>
            <a:xfrm rot="0">
              <a:off x="16297363" y="1508765"/>
              <a:ext cx="4602113" cy="9106072"/>
              <a:chOff x="0" y="0"/>
              <a:chExt cx="2620010" cy="5184140"/>
            </a:xfrm>
          </p:grpSpPr>
          <p:sp>
            <p:nvSpPr>
              <p:cNvPr name="Freeform 37" id="3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8" id="3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4"/>
                <a:stretch>
                  <a:fillRect l="-38" t="0" r="-38" b="0"/>
                </a:stretch>
              </a:blipFill>
            </p:spPr>
          </p:sp>
          <p:sp>
            <p:nvSpPr>
              <p:cNvPr name="Freeform 39" id="3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0" id="4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1" id="4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2" id="4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3" id="4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4" id="4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5" id="4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6" id="46"/>
            <p:cNvGrpSpPr>
              <a:grpSpLocks noChangeAspect="true"/>
            </p:cNvGrpSpPr>
            <p:nvPr/>
          </p:nvGrpSpPr>
          <p:grpSpPr>
            <a:xfrm rot="0">
              <a:off x="0" y="1508765"/>
              <a:ext cx="4602113" cy="9106072"/>
              <a:chOff x="0" y="0"/>
              <a:chExt cx="2620010" cy="5184140"/>
            </a:xfrm>
          </p:grpSpPr>
          <p:sp>
            <p:nvSpPr>
              <p:cNvPr name="Freeform 47" id="4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8" id="4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5"/>
                <a:stretch>
                  <a:fillRect l="-38" t="0" r="-38" b="0"/>
                </a:stretch>
              </a:blipFill>
            </p:spPr>
          </p:sp>
          <p:sp>
            <p:nvSpPr>
              <p:cNvPr name="Freeform 49" id="4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0" id="5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1" id="5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2" id="5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3" id="5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4" id="5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5" id="5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56" id="56"/>
            <p:cNvSpPr txBox="true"/>
            <p:nvPr/>
          </p:nvSpPr>
          <p:spPr>
            <a:xfrm rot="0">
              <a:off x="5239960" y="1977110"/>
              <a:ext cx="7450825" cy="4084691"/>
            </a:xfrm>
            <a:prstGeom prst="rect">
              <a:avLst/>
            </a:prstGeom>
          </p:spPr>
          <p:txBody>
            <a:bodyPr anchor="t" rtlCol="false" tIns="0" lIns="0" bIns="0" rIns="0">
              <a:spAutoFit/>
            </a:bodyPr>
            <a:lstStyle/>
            <a:p>
              <a:pPr algn="ctr">
                <a:lnSpc>
                  <a:spcPts val="3512"/>
                </a:lnSpc>
              </a:pPr>
              <a:r>
                <a:rPr lang="en-US" sz="2509">
                  <a:solidFill>
                    <a:srgbClr val="231F20"/>
                  </a:solidFill>
                  <a:latin typeface="Kollektif"/>
                  <a:ea typeface="Kollektif"/>
                  <a:cs typeface="Kollektif"/>
                  <a:sym typeface="Kollektif"/>
                </a:rPr>
                <a:t>The mainframe integrates features like locating the nearest supermarket, tracking shopping history, offering personalized recipes, highlighting deals, and more for a seamless grocery and meal-planning experience.</a:t>
              </a:r>
            </a:p>
            <a:p>
              <a:pPr algn="ctr">
                <a:lnSpc>
                  <a:spcPts val="3512"/>
                </a:lnSpc>
              </a:pPr>
            </a:p>
          </p:txBody>
        </p:sp>
        <p:sp>
          <p:nvSpPr>
            <p:cNvPr name="Freeform 57" id="57"/>
            <p:cNvSpPr/>
            <p:nvPr/>
          </p:nvSpPr>
          <p:spPr>
            <a:xfrm flipH="false" flipV="false" rot="0">
              <a:off x="4602113" y="1508765"/>
              <a:ext cx="2248987" cy="2229309"/>
            </a:xfrm>
            <a:custGeom>
              <a:avLst/>
              <a:gdLst/>
              <a:ahLst/>
              <a:cxnLst/>
              <a:rect r="r" b="b" t="t" l="l"/>
              <a:pathLst>
                <a:path h="2229309" w="2248987">
                  <a:moveTo>
                    <a:pt x="0" y="0"/>
                  </a:moveTo>
                  <a:lnTo>
                    <a:pt x="2248988" y="0"/>
                  </a:lnTo>
                  <a:lnTo>
                    <a:pt x="2248988" y="2229309"/>
                  </a:lnTo>
                  <a:lnTo>
                    <a:pt x="0" y="22293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8" id="58"/>
            <p:cNvSpPr/>
            <p:nvPr/>
          </p:nvSpPr>
          <p:spPr>
            <a:xfrm flipH="false" flipV="false" rot="-10800000">
              <a:off x="11011574" y="3738074"/>
              <a:ext cx="2248987" cy="2229309"/>
            </a:xfrm>
            <a:custGeom>
              <a:avLst/>
              <a:gdLst/>
              <a:ahLst/>
              <a:cxnLst/>
              <a:rect r="r" b="b" t="t" l="l"/>
              <a:pathLst>
                <a:path h="2229309" w="2248987">
                  <a:moveTo>
                    <a:pt x="0" y="0"/>
                  </a:moveTo>
                  <a:lnTo>
                    <a:pt x="2248988" y="0"/>
                  </a:lnTo>
                  <a:lnTo>
                    <a:pt x="2248988" y="2229308"/>
                  </a:lnTo>
                  <a:lnTo>
                    <a:pt x="0" y="222930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59" id="59"/>
            <p:cNvSpPr txBox="true"/>
            <p:nvPr/>
          </p:nvSpPr>
          <p:spPr>
            <a:xfrm rot="0">
              <a:off x="6344515" y="6489324"/>
              <a:ext cx="8999692" cy="5847197"/>
            </a:xfrm>
            <a:prstGeom prst="rect">
              <a:avLst/>
            </a:prstGeom>
          </p:spPr>
          <p:txBody>
            <a:bodyPr anchor="t" rtlCol="false" tIns="0" lIns="0" bIns="0" rIns="0">
              <a:spAutoFit/>
            </a:bodyPr>
            <a:lstStyle/>
            <a:p>
              <a:pPr algn="ctr">
                <a:lnSpc>
                  <a:spcPts val="3512"/>
                </a:lnSpc>
              </a:pPr>
              <a:r>
                <a:rPr lang="en-US" sz="2509">
                  <a:solidFill>
                    <a:srgbClr val="231F20"/>
                  </a:solidFill>
                  <a:latin typeface="Kollektif"/>
                  <a:ea typeface="Kollektif"/>
                  <a:cs typeface="Kollektif"/>
                  <a:sym typeface="Kollektif"/>
                </a:rPr>
                <a:t>This frame shows the nearest supermarkets, complete with addresses, distance, real-time availability, and closing times. Simply click on a supermarket to open it directly in your preferred map app for quick navigation, ensuring you never miss out on your shopping needs!</a:t>
              </a:r>
            </a:p>
            <a:p>
              <a:pPr algn="ctr">
                <a:lnSpc>
                  <a:spcPts val="3512"/>
                </a:lnSpc>
              </a:pPr>
            </a:p>
            <a:p>
              <a:pPr algn="ctr">
                <a:lnSpc>
                  <a:spcPts val="3512"/>
                </a:lnSpc>
              </a:pPr>
            </a:p>
            <a:p>
              <a:pPr algn="ctr">
                <a:lnSpc>
                  <a:spcPts val="3512"/>
                </a:lnSpc>
              </a:pPr>
            </a:p>
            <a:p>
              <a:pPr algn="ctr">
                <a:lnSpc>
                  <a:spcPts val="3512"/>
                </a:lnSpc>
              </a:pPr>
            </a:p>
          </p:txBody>
        </p:sp>
        <p:sp>
          <p:nvSpPr>
            <p:cNvPr name="Freeform 60" id="60"/>
            <p:cNvSpPr/>
            <p:nvPr/>
          </p:nvSpPr>
          <p:spPr>
            <a:xfrm flipH="false" flipV="false" rot="0">
              <a:off x="5928826" y="6061801"/>
              <a:ext cx="2248987" cy="2229309"/>
            </a:xfrm>
            <a:custGeom>
              <a:avLst/>
              <a:gdLst/>
              <a:ahLst/>
              <a:cxnLst/>
              <a:rect r="r" b="b" t="t" l="l"/>
              <a:pathLst>
                <a:path h="2229309" w="2248987">
                  <a:moveTo>
                    <a:pt x="0" y="0"/>
                  </a:moveTo>
                  <a:lnTo>
                    <a:pt x="2248987" y="0"/>
                  </a:lnTo>
                  <a:lnTo>
                    <a:pt x="2248987" y="2229309"/>
                  </a:lnTo>
                  <a:lnTo>
                    <a:pt x="0" y="22293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61" id="61"/>
            <p:cNvSpPr/>
            <p:nvPr/>
          </p:nvSpPr>
          <p:spPr>
            <a:xfrm flipH="false" flipV="false" rot="-10800000">
              <a:off x="13735612" y="8326843"/>
              <a:ext cx="2248987" cy="2229309"/>
            </a:xfrm>
            <a:custGeom>
              <a:avLst/>
              <a:gdLst/>
              <a:ahLst/>
              <a:cxnLst/>
              <a:rect r="r" b="b" t="t" l="l"/>
              <a:pathLst>
                <a:path h="2229309" w="2248987">
                  <a:moveTo>
                    <a:pt x="0" y="0"/>
                  </a:moveTo>
                  <a:lnTo>
                    <a:pt x="2248987" y="0"/>
                  </a:lnTo>
                  <a:lnTo>
                    <a:pt x="2248987" y="2229308"/>
                  </a:lnTo>
                  <a:lnTo>
                    <a:pt x="0" y="222930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0" id="30"/>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473926">
            <a:off x="-496154" y="9477355"/>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4" id="34"/>
          <p:cNvGrpSpPr>
            <a:grpSpLocks noChangeAspect="true"/>
          </p:cNvGrpSpPr>
          <p:nvPr/>
        </p:nvGrpSpPr>
        <p:grpSpPr>
          <a:xfrm rot="0">
            <a:off x="1312167" y="1610686"/>
            <a:ext cx="3501577" cy="6928472"/>
            <a:chOff x="0" y="0"/>
            <a:chExt cx="2620010" cy="5184140"/>
          </a:xfrm>
        </p:grpSpPr>
        <p:sp>
          <p:nvSpPr>
            <p:cNvPr name="Freeform 35" id="3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6" id="3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4"/>
              <a:stretch>
                <a:fillRect l="-38" t="0" r="-38" b="0"/>
              </a:stretch>
            </a:blipFill>
          </p:spPr>
        </p:sp>
        <p:sp>
          <p:nvSpPr>
            <p:cNvPr name="Freeform 37" id="3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8" id="3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9" id="3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0" id="4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2" id="4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3" id="4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44" id="44"/>
          <p:cNvSpPr txBox="true"/>
          <p:nvPr/>
        </p:nvSpPr>
        <p:spPr>
          <a:xfrm rot="0">
            <a:off x="5299059" y="1953365"/>
            <a:ext cx="5669056" cy="2227540"/>
          </a:xfrm>
          <a:prstGeom prst="rect">
            <a:avLst/>
          </a:prstGeom>
        </p:spPr>
        <p:txBody>
          <a:bodyPr anchor="t" rtlCol="false" tIns="0" lIns="0" bIns="0" rIns="0">
            <a:spAutoFit/>
          </a:bodyPr>
          <a:lstStyle/>
          <a:p>
            <a:pPr algn="ctr">
              <a:lnSpc>
                <a:spcPts val="3563"/>
              </a:lnSpc>
            </a:pPr>
            <a:r>
              <a:rPr lang="en-US" sz="2545">
                <a:solidFill>
                  <a:srgbClr val="231F20"/>
                </a:solidFill>
                <a:latin typeface="Kollektif"/>
                <a:ea typeface="Kollektif"/>
                <a:cs typeface="Kollektif"/>
                <a:sym typeface="Kollektif"/>
              </a:rPr>
              <a:t>This frame showcases a customizable shopping list that you can personalize with your creativity and explore a variety of features we offer.</a:t>
            </a:r>
          </a:p>
          <a:p>
            <a:pPr algn="ctr">
              <a:lnSpc>
                <a:spcPts val="3563"/>
              </a:lnSpc>
            </a:pPr>
          </a:p>
        </p:txBody>
      </p:sp>
      <p:sp>
        <p:nvSpPr>
          <p:cNvPr name="Freeform 45" id="45"/>
          <p:cNvSpPr/>
          <p:nvPr/>
        </p:nvSpPr>
        <p:spPr>
          <a:xfrm flipH="false" flipV="false" rot="0">
            <a:off x="4813745" y="1610686"/>
            <a:ext cx="1711171" cy="1696198"/>
          </a:xfrm>
          <a:custGeom>
            <a:avLst/>
            <a:gdLst/>
            <a:ahLst/>
            <a:cxnLst/>
            <a:rect r="r" b="b" t="t" l="l"/>
            <a:pathLst>
              <a:path h="1696198" w="1711171">
                <a:moveTo>
                  <a:pt x="0" y="0"/>
                </a:moveTo>
                <a:lnTo>
                  <a:pt x="1711171" y="0"/>
                </a:lnTo>
                <a:lnTo>
                  <a:pt x="1711171" y="1696198"/>
                </a:lnTo>
                <a:lnTo>
                  <a:pt x="0" y="16961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6" id="46"/>
          <p:cNvSpPr/>
          <p:nvPr/>
        </p:nvSpPr>
        <p:spPr>
          <a:xfrm flipH="false" flipV="false" rot="-10800000">
            <a:off x="9669397" y="2484707"/>
            <a:ext cx="1711171" cy="1696198"/>
          </a:xfrm>
          <a:custGeom>
            <a:avLst/>
            <a:gdLst/>
            <a:ahLst/>
            <a:cxnLst/>
            <a:rect r="r" b="b" t="t" l="l"/>
            <a:pathLst>
              <a:path h="1696198" w="1711171">
                <a:moveTo>
                  <a:pt x="0" y="0"/>
                </a:moveTo>
                <a:lnTo>
                  <a:pt x="1711171" y="0"/>
                </a:lnTo>
                <a:lnTo>
                  <a:pt x="1711171" y="1696198"/>
                </a:lnTo>
                <a:lnTo>
                  <a:pt x="0" y="16961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47" id="47"/>
          <p:cNvGrpSpPr>
            <a:grpSpLocks noChangeAspect="true"/>
          </p:cNvGrpSpPr>
          <p:nvPr/>
        </p:nvGrpSpPr>
        <p:grpSpPr>
          <a:xfrm rot="0">
            <a:off x="13474255" y="1610686"/>
            <a:ext cx="3501577" cy="6928472"/>
            <a:chOff x="0" y="0"/>
            <a:chExt cx="2620010" cy="5184140"/>
          </a:xfrm>
        </p:grpSpPr>
        <p:sp>
          <p:nvSpPr>
            <p:cNvPr name="Freeform 48" id="4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9" id="4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7"/>
              <a:stretch>
                <a:fillRect l="-38" t="0" r="-38" b="0"/>
              </a:stretch>
            </a:blipFill>
          </p:spPr>
        </p:sp>
        <p:sp>
          <p:nvSpPr>
            <p:cNvPr name="Freeform 50" id="5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1" id="5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2" id="5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3" id="5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4" id="5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5" id="5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6" id="5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57" id="57"/>
          <p:cNvSpPr txBox="true"/>
          <p:nvPr/>
        </p:nvSpPr>
        <p:spPr>
          <a:xfrm rot="0">
            <a:off x="6715801" y="5599478"/>
            <a:ext cx="6368152" cy="3121556"/>
          </a:xfrm>
          <a:prstGeom prst="rect">
            <a:avLst/>
          </a:prstGeom>
        </p:spPr>
        <p:txBody>
          <a:bodyPr anchor="t" rtlCol="false" tIns="0" lIns="0" bIns="0" rIns="0">
            <a:spAutoFit/>
          </a:bodyPr>
          <a:lstStyle/>
          <a:p>
            <a:pPr algn="ctr">
              <a:lnSpc>
                <a:spcPts val="3563"/>
              </a:lnSpc>
            </a:pPr>
            <a:r>
              <a:rPr lang="en-US" sz="2545">
                <a:solidFill>
                  <a:srgbClr val="231F20"/>
                </a:solidFill>
                <a:latin typeface="Kollektif"/>
                <a:ea typeface="Kollektif"/>
                <a:cs typeface="Kollektif"/>
                <a:sym typeface="Kollektif"/>
              </a:rPr>
              <a:t>This frame features a ‘Profile’ section where customers can edit their personal details, select a preferred language, access app information, review terms and conditions, and explore many more options!</a:t>
            </a:r>
          </a:p>
          <a:p>
            <a:pPr algn="ctr">
              <a:lnSpc>
                <a:spcPts val="3563"/>
              </a:lnSpc>
            </a:pPr>
          </a:p>
          <a:p>
            <a:pPr algn="ctr">
              <a:lnSpc>
                <a:spcPts val="3563"/>
              </a:lnSpc>
            </a:pPr>
          </a:p>
        </p:txBody>
      </p:sp>
      <p:sp>
        <p:nvSpPr>
          <p:cNvPr name="Freeform 58" id="58"/>
          <p:cNvSpPr/>
          <p:nvPr/>
        </p:nvSpPr>
        <p:spPr>
          <a:xfrm flipH="false" flipV="false" rot="0">
            <a:off x="6422416" y="5256705"/>
            <a:ext cx="1711171" cy="1696198"/>
          </a:xfrm>
          <a:custGeom>
            <a:avLst/>
            <a:gdLst/>
            <a:ahLst/>
            <a:cxnLst/>
            <a:rect r="r" b="b" t="t" l="l"/>
            <a:pathLst>
              <a:path h="1696198" w="1711171">
                <a:moveTo>
                  <a:pt x="0" y="0"/>
                </a:moveTo>
                <a:lnTo>
                  <a:pt x="1711171" y="0"/>
                </a:lnTo>
                <a:lnTo>
                  <a:pt x="1711171" y="1696198"/>
                </a:lnTo>
                <a:lnTo>
                  <a:pt x="0" y="16961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59" id="59"/>
          <p:cNvSpPr/>
          <p:nvPr/>
        </p:nvSpPr>
        <p:spPr>
          <a:xfrm flipH="false" flipV="false" rot="-10800000">
            <a:off x="11524943" y="6605378"/>
            <a:ext cx="1711171" cy="1696198"/>
          </a:xfrm>
          <a:custGeom>
            <a:avLst/>
            <a:gdLst/>
            <a:ahLst/>
            <a:cxnLst/>
            <a:rect r="r" b="b" t="t" l="l"/>
            <a:pathLst>
              <a:path h="1696198" w="1711171">
                <a:moveTo>
                  <a:pt x="0" y="0"/>
                </a:moveTo>
                <a:lnTo>
                  <a:pt x="1711171" y="0"/>
                </a:lnTo>
                <a:lnTo>
                  <a:pt x="1711171" y="1696199"/>
                </a:lnTo>
                <a:lnTo>
                  <a:pt x="0" y="169619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60" id="60"/>
          <p:cNvSpPr txBox="true"/>
          <p:nvPr/>
        </p:nvSpPr>
        <p:spPr>
          <a:xfrm rot="0">
            <a:off x="5129950" y="158460"/>
            <a:ext cx="9251625" cy="1294892"/>
          </a:xfrm>
          <a:prstGeom prst="rect">
            <a:avLst/>
          </a:prstGeom>
        </p:spPr>
        <p:txBody>
          <a:bodyPr anchor="t" rtlCol="false" tIns="0" lIns="0" bIns="0" rIns="0">
            <a:spAutoFit/>
          </a:bodyPr>
          <a:lstStyle/>
          <a:p>
            <a:pPr algn="l">
              <a:lnSpc>
                <a:spcPts val="7378"/>
              </a:lnSpc>
            </a:pPr>
            <a:r>
              <a:rPr lang="en-US" sz="5270" b="true">
                <a:solidFill>
                  <a:srgbClr val="485B90"/>
                </a:solidFill>
                <a:latin typeface="Cakerolli Ultra-Bold"/>
                <a:ea typeface="Cakerolli Ultra-Bold"/>
                <a:cs typeface="Cakerolli Ultra-Bold"/>
                <a:sym typeface="Cakerolli Ultra-Bold"/>
              </a:rPr>
              <a:t>Discover Our Mealmate App</a:t>
            </a:r>
          </a:p>
        </p:txBody>
      </p:sp>
    </p:spTree>
  </p:cSld>
  <p:clrMapOvr>
    <a:masterClrMapping/>
  </p:clrMapOvr>
  <p:transition spd="slow">
    <p:push dir="r"/>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0" id="30"/>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473926">
            <a:off x="-496154" y="9477355"/>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4925527" y="202844"/>
            <a:ext cx="8643167" cy="1293283"/>
          </a:xfrm>
          <a:prstGeom prst="rect">
            <a:avLst/>
          </a:prstGeom>
        </p:spPr>
        <p:txBody>
          <a:bodyPr anchor="t" rtlCol="false" tIns="0" lIns="0" bIns="0" rIns="0">
            <a:spAutoFit/>
          </a:bodyPr>
          <a:lstStyle/>
          <a:p>
            <a:pPr algn="ctr">
              <a:lnSpc>
                <a:spcPts val="7374"/>
              </a:lnSpc>
            </a:pPr>
            <a:r>
              <a:rPr lang="en-US" sz="5267" b="true">
                <a:solidFill>
                  <a:srgbClr val="485B90"/>
                </a:solidFill>
                <a:latin typeface="Cakerolli Ultra-Bold"/>
                <a:ea typeface="Cakerolli Ultra-Bold"/>
                <a:cs typeface="Cakerolli Ultra-Bold"/>
                <a:sym typeface="Cakerolli Ultra-Bold"/>
              </a:rPr>
              <a:t>Discover Our Mealmate App</a:t>
            </a:r>
          </a:p>
        </p:txBody>
      </p:sp>
      <p:grpSp>
        <p:nvGrpSpPr>
          <p:cNvPr name="Group 35" id="35"/>
          <p:cNvGrpSpPr>
            <a:grpSpLocks noChangeAspect="true"/>
          </p:cNvGrpSpPr>
          <p:nvPr/>
        </p:nvGrpSpPr>
        <p:grpSpPr>
          <a:xfrm rot="0">
            <a:off x="13489814" y="1859842"/>
            <a:ext cx="3501840" cy="6928993"/>
            <a:chOff x="0" y="0"/>
            <a:chExt cx="2620010" cy="5184140"/>
          </a:xfrm>
        </p:grpSpPr>
        <p:sp>
          <p:nvSpPr>
            <p:cNvPr name="Freeform 36" id="3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7" id="3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4"/>
              <a:stretch>
                <a:fillRect l="-38" t="0" r="-38" b="0"/>
              </a:stretch>
            </a:blipFill>
          </p:spPr>
        </p:sp>
        <p:sp>
          <p:nvSpPr>
            <p:cNvPr name="Freeform 38" id="3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9" id="3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0" id="4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2" id="4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3" id="4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4" id="4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5" id="45"/>
          <p:cNvGrpSpPr>
            <a:grpSpLocks noChangeAspect="true"/>
          </p:cNvGrpSpPr>
          <p:nvPr/>
        </p:nvGrpSpPr>
        <p:grpSpPr>
          <a:xfrm rot="0">
            <a:off x="1502566" y="1859842"/>
            <a:ext cx="3501840" cy="6928993"/>
            <a:chOff x="0" y="0"/>
            <a:chExt cx="2620010" cy="5184140"/>
          </a:xfrm>
        </p:grpSpPr>
        <p:sp>
          <p:nvSpPr>
            <p:cNvPr name="Freeform 46" id="4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7" id="4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5"/>
              <a:stretch>
                <a:fillRect l="-38" t="0" r="-38" b="0"/>
              </a:stretch>
            </a:blipFill>
          </p:spPr>
        </p:sp>
        <p:sp>
          <p:nvSpPr>
            <p:cNvPr name="Freeform 48" id="4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9" id="4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0" id="5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1" id="5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2" id="5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3" id="5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4" id="5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55" id="55"/>
          <p:cNvSpPr txBox="true"/>
          <p:nvPr/>
        </p:nvSpPr>
        <p:spPr>
          <a:xfrm rot="0">
            <a:off x="5392014" y="2202552"/>
            <a:ext cx="5669482" cy="3121787"/>
          </a:xfrm>
          <a:prstGeom prst="rect">
            <a:avLst/>
          </a:prstGeom>
        </p:spPr>
        <p:txBody>
          <a:bodyPr anchor="t" rtlCol="false" tIns="0" lIns="0" bIns="0" rIns="0">
            <a:spAutoFit/>
          </a:bodyPr>
          <a:lstStyle/>
          <a:p>
            <a:pPr algn="ctr">
              <a:lnSpc>
                <a:spcPts val="3563"/>
              </a:lnSpc>
            </a:pPr>
            <a:r>
              <a:rPr lang="en-US" sz="2545">
                <a:solidFill>
                  <a:srgbClr val="231F20"/>
                </a:solidFill>
                <a:latin typeface="Kollektif"/>
                <a:ea typeface="Kollektif"/>
                <a:cs typeface="Kollektif"/>
                <a:sym typeface="Kollektif"/>
              </a:rPr>
              <a:t>Revolutionize your fitness journey with our state-of-the-art ‘Daily Calories’ tracker, seamlessly connected to a wireless smart weight scale that provides real-time insights—available now for an incredible RM 30!</a:t>
            </a:r>
          </a:p>
          <a:p>
            <a:pPr algn="ctr">
              <a:lnSpc>
                <a:spcPts val="3563"/>
              </a:lnSpc>
            </a:pPr>
          </a:p>
        </p:txBody>
      </p:sp>
      <p:sp>
        <p:nvSpPr>
          <p:cNvPr name="Freeform 56" id="56"/>
          <p:cNvSpPr/>
          <p:nvPr/>
        </p:nvSpPr>
        <p:spPr>
          <a:xfrm flipH="false" flipV="false" rot="0">
            <a:off x="5029148" y="1859842"/>
            <a:ext cx="1711300" cy="1696326"/>
          </a:xfrm>
          <a:custGeom>
            <a:avLst/>
            <a:gdLst/>
            <a:ahLst/>
            <a:cxnLst/>
            <a:rect r="r" b="b" t="t" l="l"/>
            <a:pathLst>
              <a:path h="1696326" w="1711300">
                <a:moveTo>
                  <a:pt x="0" y="0"/>
                </a:moveTo>
                <a:lnTo>
                  <a:pt x="1711300" y="0"/>
                </a:lnTo>
                <a:lnTo>
                  <a:pt x="1711300" y="1696326"/>
                </a:lnTo>
                <a:lnTo>
                  <a:pt x="0" y="169632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7" id="57"/>
          <p:cNvSpPr/>
          <p:nvPr/>
        </p:nvSpPr>
        <p:spPr>
          <a:xfrm flipH="false" flipV="false" rot="-10800000">
            <a:off x="9642666" y="3556168"/>
            <a:ext cx="1711300" cy="1696326"/>
          </a:xfrm>
          <a:custGeom>
            <a:avLst/>
            <a:gdLst/>
            <a:ahLst/>
            <a:cxnLst/>
            <a:rect r="r" b="b" t="t" l="l"/>
            <a:pathLst>
              <a:path h="1696326" w="1711300">
                <a:moveTo>
                  <a:pt x="0" y="0"/>
                </a:moveTo>
                <a:lnTo>
                  <a:pt x="1711300" y="0"/>
                </a:lnTo>
                <a:lnTo>
                  <a:pt x="1711300" y="1696326"/>
                </a:lnTo>
                <a:lnTo>
                  <a:pt x="0" y="169632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58" id="58"/>
          <p:cNvSpPr txBox="true"/>
          <p:nvPr/>
        </p:nvSpPr>
        <p:spPr>
          <a:xfrm rot="0">
            <a:off x="7435140" y="5667048"/>
            <a:ext cx="5669482" cy="3121787"/>
          </a:xfrm>
          <a:prstGeom prst="rect">
            <a:avLst/>
          </a:prstGeom>
        </p:spPr>
        <p:txBody>
          <a:bodyPr anchor="t" rtlCol="false" tIns="0" lIns="0" bIns="0" rIns="0">
            <a:spAutoFit/>
          </a:bodyPr>
          <a:lstStyle/>
          <a:p>
            <a:pPr algn="ctr">
              <a:lnSpc>
                <a:spcPts val="3563"/>
              </a:lnSpc>
            </a:pPr>
            <a:r>
              <a:rPr lang="en-US" sz="2545">
                <a:solidFill>
                  <a:srgbClr val="231F20"/>
                </a:solidFill>
                <a:latin typeface="Kollektif"/>
                <a:ea typeface="Kollektif"/>
                <a:cs typeface="Kollektif"/>
                <a:sym typeface="Kollektif"/>
              </a:rPr>
              <a:t>In this section, you can connect with our ‘Smart Weight Scale’ to weigh your food, automatically calculating and dividing the calories into categories such as protein, carbohydrates, and more for precise nutrition tracking.</a:t>
            </a:r>
          </a:p>
          <a:p>
            <a:pPr algn="ctr">
              <a:lnSpc>
                <a:spcPts val="3563"/>
              </a:lnSpc>
            </a:pPr>
          </a:p>
        </p:txBody>
      </p:sp>
      <p:sp>
        <p:nvSpPr>
          <p:cNvPr name="Freeform 59" id="59"/>
          <p:cNvSpPr/>
          <p:nvPr/>
        </p:nvSpPr>
        <p:spPr>
          <a:xfrm flipH="false" flipV="false" rot="0">
            <a:off x="7141016" y="5324339"/>
            <a:ext cx="1711300" cy="1696326"/>
          </a:xfrm>
          <a:custGeom>
            <a:avLst/>
            <a:gdLst/>
            <a:ahLst/>
            <a:cxnLst/>
            <a:rect r="r" b="b" t="t" l="l"/>
            <a:pathLst>
              <a:path h="1696326" w="1711300">
                <a:moveTo>
                  <a:pt x="0" y="0"/>
                </a:moveTo>
                <a:lnTo>
                  <a:pt x="1711300" y="0"/>
                </a:lnTo>
                <a:lnTo>
                  <a:pt x="1711300" y="1696325"/>
                </a:lnTo>
                <a:lnTo>
                  <a:pt x="0" y="169632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60" id="60"/>
          <p:cNvSpPr/>
          <p:nvPr/>
        </p:nvSpPr>
        <p:spPr>
          <a:xfrm flipH="false" flipV="false" rot="-10800000">
            <a:off x="11601966" y="7092509"/>
            <a:ext cx="1711300" cy="1696326"/>
          </a:xfrm>
          <a:custGeom>
            <a:avLst/>
            <a:gdLst/>
            <a:ahLst/>
            <a:cxnLst/>
            <a:rect r="r" b="b" t="t" l="l"/>
            <a:pathLst>
              <a:path h="1696326" w="1711300">
                <a:moveTo>
                  <a:pt x="0" y="0"/>
                </a:moveTo>
                <a:lnTo>
                  <a:pt x="1711300" y="0"/>
                </a:lnTo>
                <a:lnTo>
                  <a:pt x="1711300" y="1696326"/>
                </a:lnTo>
                <a:lnTo>
                  <a:pt x="0" y="169632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0" id="30"/>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473926">
            <a:off x="-496154" y="9477355"/>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4925527" y="202844"/>
            <a:ext cx="8643167" cy="1293283"/>
          </a:xfrm>
          <a:prstGeom prst="rect">
            <a:avLst/>
          </a:prstGeom>
        </p:spPr>
        <p:txBody>
          <a:bodyPr anchor="t" rtlCol="false" tIns="0" lIns="0" bIns="0" rIns="0">
            <a:spAutoFit/>
          </a:bodyPr>
          <a:lstStyle/>
          <a:p>
            <a:pPr algn="ctr">
              <a:lnSpc>
                <a:spcPts val="7374"/>
              </a:lnSpc>
            </a:pPr>
            <a:r>
              <a:rPr lang="en-US" sz="5267" b="true">
                <a:solidFill>
                  <a:srgbClr val="485B90"/>
                </a:solidFill>
                <a:latin typeface="Cakerolli Ultra-Bold"/>
                <a:ea typeface="Cakerolli Ultra-Bold"/>
                <a:cs typeface="Cakerolli Ultra-Bold"/>
                <a:sym typeface="Cakerolli Ultra-Bold"/>
              </a:rPr>
              <a:t>Discover Our Mealmate App</a:t>
            </a:r>
          </a:p>
        </p:txBody>
      </p:sp>
      <p:grpSp>
        <p:nvGrpSpPr>
          <p:cNvPr name="Group 35" id="35"/>
          <p:cNvGrpSpPr>
            <a:grpSpLocks noChangeAspect="true"/>
          </p:cNvGrpSpPr>
          <p:nvPr/>
        </p:nvGrpSpPr>
        <p:grpSpPr>
          <a:xfrm rot="0">
            <a:off x="3022923" y="1837482"/>
            <a:ext cx="3501840" cy="6928993"/>
            <a:chOff x="0" y="0"/>
            <a:chExt cx="2620010" cy="5184140"/>
          </a:xfrm>
        </p:grpSpPr>
        <p:sp>
          <p:nvSpPr>
            <p:cNvPr name="Freeform 36" id="3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7" id="3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4"/>
              <a:stretch>
                <a:fillRect l="-38" t="0" r="-38" b="0"/>
              </a:stretch>
            </a:blipFill>
          </p:spPr>
        </p:sp>
        <p:sp>
          <p:nvSpPr>
            <p:cNvPr name="Freeform 38" id="3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9" id="3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0" id="4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2" id="4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3" id="4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4" id="4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45" id="45"/>
          <p:cNvSpPr txBox="true"/>
          <p:nvPr/>
        </p:nvSpPr>
        <p:spPr>
          <a:xfrm rot="0">
            <a:off x="7264494" y="3425393"/>
            <a:ext cx="7501406" cy="3736944"/>
          </a:xfrm>
          <a:prstGeom prst="rect">
            <a:avLst/>
          </a:prstGeom>
        </p:spPr>
        <p:txBody>
          <a:bodyPr anchor="t" rtlCol="false" tIns="0" lIns="0" bIns="0" rIns="0">
            <a:spAutoFit/>
          </a:bodyPr>
          <a:lstStyle/>
          <a:p>
            <a:pPr algn="ctr">
              <a:lnSpc>
                <a:spcPts val="3734"/>
              </a:lnSpc>
            </a:pPr>
            <a:r>
              <a:rPr lang="en-US" sz="2667">
                <a:solidFill>
                  <a:srgbClr val="231F20"/>
                </a:solidFill>
                <a:latin typeface="Kollektif"/>
                <a:ea typeface="Kollektif"/>
                <a:cs typeface="Kollektif"/>
                <a:sym typeface="Kollektif"/>
              </a:rPr>
              <a:t>MealMate features a wide variety of recipes to suit every taste and preference. Whether you're in the mood for chicken, fish, vegetarian options, or something more specific, you can easily find recipes that match your cravings. MealMate ensures there’s something for everyone, whether you're a seasoned cook or just starting your culinary journey!</a:t>
            </a:r>
          </a:p>
        </p:txBody>
      </p:sp>
      <p:sp>
        <p:nvSpPr>
          <p:cNvPr name="Freeform 46" id="46"/>
          <p:cNvSpPr/>
          <p:nvPr/>
        </p:nvSpPr>
        <p:spPr>
          <a:xfrm flipH="false" flipV="false" rot="0">
            <a:off x="6823234" y="3052861"/>
            <a:ext cx="1793225" cy="1777534"/>
          </a:xfrm>
          <a:custGeom>
            <a:avLst/>
            <a:gdLst/>
            <a:ahLst/>
            <a:cxnLst/>
            <a:rect r="r" b="b" t="t" l="l"/>
            <a:pathLst>
              <a:path h="1777534" w="1793225">
                <a:moveTo>
                  <a:pt x="0" y="0"/>
                </a:moveTo>
                <a:lnTo>
                  <a:pt x="1793225" y="0"/>
                </a:lnTo>
                <a:lnTo>
                  <a:pt x="1793225" y="1777534"/>
                </a:lnTo>
                <a:lnTo>
                  <a:pt x="0" y="177753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7" id="47"/>
          <p:cNvSpPr/>
          <p:nvPr/>
        </p:nvSpPr>
        <p:spPr>
          <a:xfrm flipH="false" flipV="false" rot="-10800000">
            <a:off x="13353870" y="5662358"/>
            <a:ext cx="1793225" cy="1777534"/>
          </a:xfrm>
          <a:custGeom>
            <a:avLst/>
            <a:gdLst/>
            <a:ahLst/>
            <a:cxnLst/>
            <a:rect r="r" b="b" t="t" l="l"/>
            <a:pathLst>
              <a:path h="1777534" w="1793225">
                <a:moveTo>
                  <a:pt x="0" y="0"/>
                </a:moveTo>
                <a:lnTo>
                  <a:pt x="1793225" y="0"/>
                </a:lnTo>
                <a:lnTo>
                  <a:pt x="1793225" y="1777534"/>
                </a:lnTo>
                <a:lnTo>
                  <a:pt x="0" y="177753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transition spd="slow">
    <p:push dir="r"/>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0" id="30"/>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473926">
            <a:off x="-496154" y="9477355"/>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3957977" y="340139"/>
            <a:ext cx="10639608" cy="1591905"/>
          </a:xfrm>
          <a:prstGeom prst="rect">
            <a:avLst/>
          </a:prstGeom>
        </p:spPr>
        <p:txBody>
          <a:bodyPr anchor="t" rtlCol="false" tIns="0" lIns="0" bIns="0" rIns="0">
            <a:spAutoFit/>
          </a:bodyPr>
          <a:lstStyle/>
          <a:p>
            <a:pPr algn="ctr">
              <a:lnSpc>
                <a:spcPts val="9077"/>
              </a:lnSpc>
            </a:pPr>
            <a:r>
              <a:rPr lang="en-US" sz="6484" b="true">
                <a:solidFill>
                  <a:srgbClr val="485B90"/>
                </a:solidFill>
                <a:latin typeface="Cakerolli Ultra-Bold"/>
                <a:ea typeface="Cakerolli Ultra-Bold"/>
                <a:cs typeface="Cakerolli Ultra-Bold"/>
                <a:sym typeface="Cakerolli Ultra-Bold"/>
              </a:rPr>
              <a:t>SMART WEIGHT SCALE</a:t>
            </a:r>
          </a:p>
        </p:txBody>
      </p:sp>
      <p:sp>
        <p:nvSpPr>
          <p:cNvPr name="TextBox 35" id="35"/>
          <p:cNvSpPr txBox="true"/>
          <p:nvPr/>
        </p:nvSpPr>
        <p:spPr>
          <a:xfrm rot="0">
            <a:off x="1262541" y="3278275"/>
            <a:ext cx="8481228" cy="4099222"/>
          </a:xfrm>
          <a:prstGeom prst="rect">
            <a:avLst/>
          </a:prstGeom>
        </p:spPr>
        <p:txBody>
          <a:bodyPr anchor="t" rtlCol="false" tIns="0" lIns="0" bIns="0" rIns="0">
            <a:spAutoFit/>
          </a:bodyPr>
          <a:lstStyle/>
          <a:p>
            <a:pPr algn="ctr">
              <a:lnSpc>
                <a:spcPts val="4092"/>
              </a:lnSpc>
            </a:pPr>
            <a:r>
              <a:rPr lang="en-US" sz="2923">
                <a:solidFill>
                  <a:srgbClr val="231F20"/>
                </a:solidFill>
                <a:latin typeface="Kollektif"/>
                <a:ea typeface="Kollektif"/>
                <a:cs typeface="Kollektif"/>
                <a:sym typeface="Kollektif"/>
              </a:rPr>
              <a:t>The Smart Weight Scale is an innovative device designed to measure and track the weight of food with precision. Perfect for cooking, meal prepping, or portion control, this intelligent scale makes managing your nutrition smarter and easier than ever. Whether you're a chef or someone striving for a healthier lifestyle, this modern gadget is your ultimate kitchen companion.</a:t>
            </a:r>
          </a:p>
        </p:txBody>
      </p:sp>
      <p:grpSp>
        <p:nvGrpSpPr>
          <p:cNvPr name="Group 36" id="36"/>
          <p:cNvGrpSpPr/>
          <p:nvPr/>
        </p:nvGrpSpPr>
        <p:grpSpPr>
          <a:xfrm rot="0">
            <a:off x="10599908" y="2500369"/>
            <a:ext cx="5932700" cy="5932700"/>
            <a:chOff x="0" y="0"/>
            <a:chExt cx="7910267" cy="7910267"/>
          </a:xfrm>
        </p:grpSpPr>
        <p:sp>
          <p:nvSpPr>
            <p:cNvPr name="Freeform 37" id="37"/>
            <p:cNvSpPr/>
            <p:nvPr/>
          </p:nvSpPr>
          <p:spPr>
            <a:xfrm flipH="false" flipV="false" rot="0">
              <a:off x="0" y="0"/>
              <a:ext cx="7910267" cy="7910267"/>
            </a:xfrm>
            <a:custGeom>
              <a:avLst/>
              <a:gdLst/>
              <a:ahLst/>
              <a:cxnLst/>
              <a:rect r="r" b="b" t="t" l="l"/>
              <a:pathLst>
                <a:path h="7910267" w="7910267">
                  <a:moveTo>
                    <a:pt x="0" y="0"/>
                  </a:moveTo>
                  <a:lnTo>
                    <a:pt x="7910267" y="0"/>
                  </a:lnTo>
                  <a:lnTo>
                    <a:pt x="7910267" y="7910267"/>
                  </a:lnTo>
                  <a:lnTo>
                    <a:pt x="0" y="7910267"/>
                  </a:lnTo>
                  <a:lnTo>
                    <a:pt x="0" y="0"/>
                  </a:lnTo>
                  <a:close/>
                </a:path>
              </a:pathLst>
            </a:custGeom>
            <a:blipFill>
              <a:blip r:embed="rId14"/>
              <a:stretch>
                <a:fillRect l="0" t="0" r="0" b="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0" id="30"/>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473926">
            <a:off x="-496154" y="9477355"/>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4" id="34"/>
          <p:cNvGrpSpPr>
            <a:grpSpLocks noChangeAspect="true"/>
          </p:cNvGrpSpPr>
          <p:nvPr/>
        </p:nvGrpSpPr>
        <p:grpSpPr>
          <a:xfrm rot="0">
            <a:off x="6820954" y="3312115"/>
            <a:ext cx="2192188" cy="4337620"/>
            <a:chOff x="0" y="0"/>
            <a:chExt cx="2620010" cy="5184140"/>
          </a:xfrm>
        </p:grpSpPr>
        <p:sp>
          <p:nvSpPr>
            <p:cNvPr name="Freeform 35" id="3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6" id="3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4"/>
              <a:stretch>
                <a:fillRect l="-38" t="0" r="-38" b="0"/>
              </a:stretch>
            </a:blipFill>
          </p:spPr>
        </p:sp>
        <p:sp>
          <p:nvSpPr>
            <p:cNvPr name="Freeform 37" id="3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8" id="3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9" id="3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0" id="4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2" id="4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3" id="4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44" id="44"/>
          <p:cNvSpPr txBox="true"/>
          <p:nvPr/>
        </p:nvSpPr>
        <p:spPr>
          <a:xfrm rot="0">
            <a:off x="9925119" y="2468045"/>
            <a:ext cx="7739319" cy="5610717"/>
          </a:xfrm>
          <a:prstGeom prst="rect">
            <a:avLst/>
          </a:prstGeom>
        </p:spPr>
        <p:txBody>
          <a:bodyPr anchor="t" rtlCol="false" tIns="0" lIns="0" bIns="0" rIns="0">
            <a:spAutoFit/>
          </a:bodyPr>
          <a:lstStyle/>
          <a:p>
            <a:pPr algn="ctr">
              <a:lnSpc>
                <a:spcPts val="3734"/>
              </a:lnSpc>
            </a:pPr>
            <a:r>
              <a:rPr lang="en-US" sz="2667">
                <a:solidFill>
                  <a:srgbClr val="231F20"/>
                </a:solidFill>
                <a:latin typeface="Kollektif"/>
                <a:ea typeface="Kollektif"/>
                <a:cs typeface="Kollektif"/>
                <a:sym typeface="Kollektif"/>
              </a:rPr>
              <a:t>The ‘Smart Weight Scale’ is a wireless device that seamlessly connects to our app, enabling precise measurement of food portions and automatic calorie tracking. By weighing your ingredients, the scale sends real-time data to the app via Bluetooth. This allows the app to calculate the exact calorie intake and provide detailed nutritional information, helping you maintain a balanced diet effortlessly. Its integration ensures accurate portion control, making meal planning and healthy eating more convenient and efficient.</a:t>
            </a:r>
          </a:p>
          <a:p>
            <a:pPr algn="ctr">
              <a:lnSpc>
                <a:spcPts val="3734"/>
              </a:lnSpc>
            </a:pPr>
          </a:p>
        </p:txBody>
      </p:sp>
      <p:sp>
        <p:nvSpPr>
          <p:cNvPr name="Freeform 45" id="45"/>
          <p:cNvSpPr/>
          <p:nvPr/>
        </p:nvSpPr>
        <p:spPr>
          <a:xfrm flipH="false" flipV="false" rot="0">
            <a:off x="9629844" y="2072202"/>
            <a:ext cx="1759630" cy="1764040"/>
          </a:xfrm>
          <a:custGeom>
            <a:avLst/>
            <a:gdLst/>
            <a:ahLst/>
            <a:cxnLst/>
            <a:rect r="r" b="b" t="t" l="l"/>
            <a:pathLst>
              <a:path h="1764040" w="1759630">
                <a:moveTo>
                  <a:pt x="0" y="0"/>
                </a:moveTo>
                <a:lnTo>
                  <a:pt x="1759630" y="0"/>
                </a:lnTo>
                <a:lnTo>
                  <a:pt x="1759630" y="1764040"/>
                </a:lnTo>
                <a:lnTo>
                  <a:pt x="0" y="176404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6" id="46"/>
          <p:cNvSpPr/>
          <p:nvPr/>
        </p:nvSpPr>
        <p:spPr>
          <a:xfrm flipH="true" flipV="true" rot="0">
            <a:off x="16069616" y="6314722"/>
            <a:ext cx="1759630" cy="1764040"/>
          </a:xfrm>
          <a:custGeom>
            <a:avLst/>
            <a:gdLst/>
            <a:ahLst/>
            <a:cxnLst/>
            <a:rect r="r" b="b" t="t" l="l"/>
            <a:pathLst>
              <a:path h="1764040" w="1759630">
                <a:moveTo>
                  <a:pt x="1759630" y="1764040"/>
                </a:moveTo>
                <a:lnTo>
                  <a:pt x="0" y="1764040"/>
                </a:lnTo>
                <a:lnTo>
                  <a:pt x="0" y="0"/>
                </a:lnTo>
                <a:lnTo>
                  <a:pt x="1759630" y="0"/>
                </a:lnTo>
                <a:lnTo>
                  <a:pt x="1759630" y="176404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7" id="47"/>
          <p:cNvSpPr/>
          <p:nvPr/>
        </p:nvSpPr>
        <p:spPr>
          <a:xfrm flipH="false" flipV="false" rot="0">
            <a:off x="1262541" y="1942561"/>
            <a:ext cx="5237803" cy="6842647"/>
          </a:xfrm>
          <a:custGeom>
            <a:avLst/>
            <a:gdLst/>
            <a:ahLst/>
            <a:cxnLst/>
            <a:rect r="r" b="b" t="t" l="l"/>
            <a:pathLst>
              <a:path h="6842647" w="5237803">
                <a:moveTo>
                  <a:pt x="0" y="0"/>
                </a:moveTo>
                <a:lnTo>
                  <a:pt x="5237803" y="0"/>
                </a:lnTo>
                <a:lnTo>
                  <a:pt x="5237803" y="6842648"/>
                </a:lnTo>
                <a:lnTo>
                  <a:pt x="0" y="6842648"/>
                </a:lnTo>
                <a:lnTo>
                  <a:pt x="0" y="0"/>
                </a:lnTo>
                <a:close/>
              </a:path>
            </a:pathLst>
          </a:custGeom>
          <a:blipFill>
            <a:blip r:embed="rId17"/>
            <a:stretch>
              <a:fillRect l="0" t="0" r="-38291" b="0"/>
            </a:stretch>
          </a:blipFill>
        </p:spPr>
      </p:sp>
      <p:sp>
        <p:nvSpPr>
          <p:cNvPr name="TextBox 48" id="48"/>
          <p:cNvSpPr txBox="true"/>
          <p:nvPr/>
        </p:nvSpPr>
        <p:spPr>
          <a:xfrm rot="0">
            <a:off x="4925527" y="202844"/>
            <a:ext cx="8643167" cy="1293283"/>
          </a:xfrm>
          <a:prstGeom prst="rect">
            <a:avLst/>
          </a:prstGeom>
        </p:spPr>
        <p:txBody>
          <a:bodyPr anchor="t" rtlCol="false" tIns="0" lIns="0" bIns="0" rIns="0">
            <a:spAutoFit/>
          </a:bodyPr>
          <a:lstStyle/>
          <a:p>
            <a:pPr algn="ctr">
              <a:lnSpc>
                <a:spcPts val="7374"/>
              </a:lnSpc>
            </a:pPr>
            <a:r>
              <a:rPr lang="en-US" sz="5267" b="true">
                <a:solidFill>
                  <a:srgbClr val="485B90"/>
                </a:solidFill>
                <a:latin typeface="Cakerolli Ultra-Bold"/>
                <a:ea typeface="Cakerolli Ultra-Bold"/>
                <a:cs typeface="Cakerolli Ultra-Bold"/>
                <a:sym typeface="Cakerolli Ultra-Bold"/>
              </a:rPr>
              <a:t>SMART WEIGHT SCALE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0" id="30"/>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473926">
            <a:off x="-496154" y="9477355"/>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4" id="34"/>
          <p:cNvSpPr/>
          <p:nvPr/>
        </p:nvSpPr>
        <p:spPr>
          <a:xfrm flipH="false" flipV="false" rot="0">
            <a:off x="6759856" y="6328558"/>
            <a:ext cx="5296575" cy="3909835"/>
          </a:xfrm>
          <a:custGeom>
            <a:avLst/>
            <a:gdLst/>
            <a:ahLst/>
            <a:cxnLst/>
            <a:rect r="r" b="b" t="t" l="l"/>
            <a:pathLst>
              <a:path h="3909835" w="5296575">
                <a:moveTo>
                  <a:pt x="0" y="0"/>
                </a:moveTo>
                <a:lnTo>
                  <a:pt x="5296575" y="0"/>
                </a:lnTo>
                <a:lnTo>
                  <a:pt x="5296575" y="3909836"/>
                </a:lnTo>
                <a:lnTo>
                  <a:pt x="0" y="3909836"/>
                </a:lnTo>
                <a:lnTo>
                  <a:pt x="0" y="0"/>
                </a:lnTo>
                <a:close/>
              </a:path>
            </a:pathLst>
          </a:custGeom>
          <a:blipFill>
            <a:blip r:embed="rId14">
              <a:alphaModFix amt="68000"/>
              <a:extLst>
                <a:ext uri="{96DAC541-7B7A-43D3-8B79-37D633B846F1}">
                  <asvg:svgBlip xmlns:asvg="http://schemas.microsoft.com/office/drawing/2016/SVG/main" r:embed="rId15"/>
                </a:ext>
              </a:extLst>
            </a:blip>
            <a:stretch>
              <a:fillRect l="0" t="0" r="0" b="0"/>
            </a:stretch>
          </a:blipFill>
        </p:spPr>
      </p:sp>
      <p:sp>
        <p:nvSpPr>
          <p:cNvPr name="Freeform 35" id="35"/>
          <p:cNvSpPr/>
          <p:nvPr/>
        </p:nvSpPr>
        <p:spPr>
          <a:xfrm flipH="false" flipV="false" rot="0">
            <a:off x="448759" y="2493666"/>
            <a:ext cx="5296575" cy="3909835"/>
          </a:xfrm>
          <a:custGeom>
            <a:avLst/>
            <a:gdLst/>
            <a:ahLst/>
            <a:cxnLst/>
            <a:rect r="r" b="b" t="t" l="l"/>
            <a:pathLst>
              <a:path h="3909835" w="5296575">
                <a:moveTo>
                  <a:pt x="0" y="0"/>
                </a:moveTo>
                <a:lnTo>
                  <a:pt x="5296575" y="0"/>
                </a:lnTo>
                <a:lnTo>
                  <a:pt x="5296575" y="3909836"/>
                </a:lnTo>
                <a:lnTo>
                  <a:pt x="0" y="3909836"/>
                </a:lnTo>
                <a:lnTo>
                  <a:pt x="0" y="0"/>
                </a:lnTo>
                <a:close/>
              </a:path>
            </a:pathLst>
          </a:custGeom>
          <a:blipFill>
            <a:blip r:embed="rId16">
              <a:alphaModFix amt="68000"/>
              <a:extLst>
                <a:ext uri="{96DAC541-7B7A-43D3-8B79-37D633B846F1}">
                  <asvg:svgBlip xmlns:asvg="http://schemas.microsoft.com/office/drawing/2016/SVG/main" r:embed="rId17"/>
                </a:ext>
              </a:extLst>
            </a:blip>
            <a:stretch>
              <a:fillRect l="0" t="0" r="0" b="0"/>
            </a:stretch>
          </a:blipFill>
        </p:spPr>
      </p:sp>
      <p:sp>
        <p:nvSpPr>
          <p:cNvPr name="Freeform 36" id="36"/>
          <p:cNvSpPr/>
          <p:nvPr/>
        </p:nvSpPr>
        <p:spPr>
          <a:xfrm flipH="false" flipV="false" rot="0">
            <a:off x="3535295" y="-701885"/>
            <a:ext cx="5296575" cy="3909835"/>
          </a:xfrm>
          <a:custGeom>
            <a:avLst/>
            <a:gdLst/>
            <a:ahLst/>
            <a:cxnLst/>
            <a:rect r="r" b="b" t="t" l="l"/>
            <a:pathLst>
              <a:path h="3909835" w="5296575">
                <a:moveTo>
                  <a:pt x="0" y="0"/>
                </a:moveTo>
                <a:lnTo>
                  <a:pt x="5296575" y="0"/>
                </a:lnTo>
                <a:lnTo>
                  <a:pt x="5296575" y="3909836"/>
                </a:lnTo>
                <a:lnTo>
                  <a:pt x="0" y="3909836"/>
                </a:lnTo>
                <a:lnTo>
                  <a:pt x="0" y="0"/>
                </a:lnTo>
                <a:close/>
              </a:path>
            </a:pathLst>
          </a:custGeom>
          <a:blipFill>
            <a:blip r:embed="rId18">
              <a:alphaModFix amt="68000"/>
              <a:extLst>
                <a:ext uri="{96DAC541-7B7A-43D3-8B79-37D633B846F1}">
                  <asvg:svgBlip xmlns:asvg="http://schemas.microsoft.com/office/drawing/2016/SVG/main" r:embed="rId19"/>
                </a:ext>
              </a:extLst>
            </a:blip>
            <a:stretch>
              <a:fillRect l="0" t="0" r="0" b="0"/>
            </a:stretch>
          </a:blipFill>
        </p:spPr>
      </p:sp>
      <p:sp>
        <p:nvSpPr>
          <p:cNvPr name="Freeform 37" id="37"/>
          <p:cNvSpPr/>
          <p:nvPr/>
        </p:nvSpPr>
        <p:spPr>
          <a:xfrm flipH="false" flipV="false" rot="0">
            <a:off x="12542666" y="2495360"/>
            <a:ext cx="5296575" cy="3909835"/>
          </a:xfrm>
          <a:custGeom>
            <a:avLst/>
            <a:gdLst/>
            <a:ahLst/>
            <a:cxnLst/>
            <a:rect r="r" b="b" t="t" l="l"/>
            <a:pathLst>
              <a:path h="3909835" w="5296575">
                <a:moveTo>
                  <a:pt x="0" y="0"/>
                </a:moveTo>
                <a:lnTo>
                  <a:pt x="5296575" y="0"/>
                </a:lnTo>
                <a:lnTo>
                  <a:pt x="5296575" y="3909835"/>
                </a:lnTo>
                <a:lnTo>
                  <a:pt x="0" y="3909835"/>
                </a:lnTo>
                <a:lnTo>
                  <a:pt x="0" y="0"/>
                </a:lnTo>
                <a:close/>
              </a:path>
            </a:pathLst>
          </a:custGeom>
          <a:blipFill>
            <a:blip r:embed="rId20">
              <a:alphaModFix amt="68000"/>
              <a:extLst>
                <a:ext uri="{96DAC541-7B7A-43D3-8B79-37D633B846F1}">
                  <asvg:svgBlip xmlns:asvg="http://schemas.microsoft.com/office/drawing/2016/SVG/main" r:embed="rId21"/>
                </a:ext>
              </a:extLst>
            </a:blip>
            <a:stretch>
              <a:fillRect l="0" t="0" r="0" b="0"/>
            </a:stretch>
          </a:blipFill>
        </p:spPr>
      </p:sp>
      <p:sp>
        <p:nvSpPr>
          <p:cNvPr name="Freeform 38" id="38"/>
          <p:cNvSpPr/>
          <p:nvPr/>
        </p:nvSpPr>
        <p:spPr>
          <a:xfrm flipH="false" flipV="false" rot="0">
            <a:off x="9269604" y="-694581"/>
            <a:ext cx="5296575" cy="3909835"/>
          </a:xfrm>
          <a:custGeom>
            <a:avLst/>
            <a:gdLst/>
            <a:ahLst/>
            <a:cxnLst/>
            <a:rect r="r" b="b" t="t" l="l"/>
            <a:pathLst>
              <a:path h="3909835" w="5296575">
                <a:moveTo>
                  <a:pt x="0" y="0"/>
                </a:moveTo>
                <a:lnTo>
                  <a:pt x="5296575" y="0"/>
                </a:lnTo>
                <a:lnTo>
                  <a:pt x="5296575" y="3909835"/>
                </a:lnTo>
                <a:lnTo>
                  <a:pt x="0" y="3909835"/>
                </a:lnTo>
                <a:lnTo>
                  <a:pt x="0" y="0"/>
                </a:lnTo>
                <a:close/>
              </a:path>
            </a:pathLst>
          </a:custGeom>
          <a:blipFill>
            <a:blip r:embed="rId22">
              <a:alphaModFix amt="68000"/>
              <a:extLst>
                <a:ext uri="{96DAC541-7B7A-43D3-8B79-37D633B846F1}">
                  <asvg:svgBlip xmlns:asvg="http://schemas.microsoft.com/office/drawing/2016/SVG/main" r:embed="rId23"/>
                </a:ext>
              </a:extLst>
            </a:blip>
            <a:stretch>
              <a:fillRect l="0" t="0" r="0" b="0"/>
            </a:stretch>
          </a:blipFill>
        </p:spPr>
      </p:sp>
      <p:sp>
        <p:nvSpPr>
          <p:cNvPr name="Freeform 39" id="39"/>
          <p:cNvSpPr/>
          <p:nvPr/>
        </p:nvSpPr>
        <p:spPr>
          <a:xfrm flipH="false" flipV="false" rot="0">
            <a:off x="4965618" y="2073702"/>
            <a:ext cx="7999458" cy="5905054"/>
          </a:xfrm>
          <a:custGeom>
            <a:avLst/>
            <a:gdLst/>
            <a:ahLst/>
            <a:cxnLst/>
            <a:rect r="r" b="b" t="t" l="l"/>
            <a:pathLst>
              <a:path h="5905054" w="7999458">
                <a:moveTo>
                  <a:pt x="0" y="0"/>
                </a:moveTo>
                <a:lnTo>
                  <a:pt x="7999458" y="0"/>
                </a:lnTo>
                <a:lnTo>
                  <a:pt x="7999458" y="5905054"/>
                </a:lnTo>
                <a:lnTo>
                  <a:pt x="0" y="5905054"/>
                </a:lnTo>
                <a:lnTo>
                  <a:pt x="0" y="0"/>
                </a:lnTo>
                <a:close/>
              </a:path>
            </a:pathLst>
          </a:custGeom>
          <a:blipFill>
            <a:blip r:embed="rId24">
              <a:alphaModFix amt="68000"/>
              <a:extLst>
                <a:ext uri="{96DAC541-7B7A-43D3-8B79-37D633B846F1}">
                  <asvg:svgBlip xmlns:asvg="http://schemas.microsoft.com/office/drawing/2016/SVG/main" r:embed="rId25"/>
                </a:ext>
              </a:extLst>
            </a:blip>
            <a:stretch>
              <a:fillRect l="0" t="0" r="0" b="0"/>
            </a:stretch>
          </a:blipFill>
        </p:spPr>
      </p:sp>
      <p:grpSp>
        <p:nvGrpSpPr>
          <p:cNvPr name="Group 40" id="40"/>
          <p:cNvGrpSpPr/>
          <p:nvPr/>
        </p:nvGrpSpPr>
        <p:grpSpPr>
          <a:xfrm rot="0">
            <a:off x="6859759" y="3484176"/>
            <a:ext cx="4518493" cy="3086100"/>
            <a:chOff x="0" y="0"/>
            <a:chExt cx="1190056" cy="812800"/>
          </a:xfrm>
        </p:grpSpPr>
        <p:sp>
          <p:nvSpPr>
            <p:cNvPr name="Freeform 41" id="41"/>
            <p:cNvSpPr/>
            <p:nvPr/>
          </p:nvSpPr>
          <p:spPr>
            <a:xfrm flipH="false" flipV="false" rot="0">
              <a:off x="0" y="0"/>
              <a:ext cx="1190056" cy="812800"/>
            </a:xfrm>
            <a:custGeom>
              <a:avLst/>
              <a:gdLst/>
              <a:ahLst/>
              <a:cxnLst/>
              <a:rect r="r" b="b" t="t" l="l"/>
              <a:pathLst>
                <a:path h="812800" w="1190056">
                  <a:moveTo>
                    <a:pt x="595028" y="0"/>
                  </a:moveTo>
                  <a:cubicBezTo>
                    <a:pt x="266403" y="0"/>
                    <a:pt x="0" y="181951"/>
                    <a:pt x="0" y="406400"/>
                  </a:cubicBezTo>
                  <a:cubicBezTo>
                    <a:pt x="0" y="630849"/>
                    <a:pt x="266403" y="812800"/>
                    <a:pt x="595028" y="812800"/>
                  </a:cubicBezTo>
                  <a:cubicBezTo>
                    <a:pt x="923653" y="812800"/>
                    <a:pt x="1190056" y="630849"/>
                    <a:pt x="1190056" y="406400"/>
                  </a:cubicBezTo>
                  <a:cubicBezTo>
                    <a:pt x="1190056" y="181951"/>
                    <a:pt x="923653" y="0"/>
                    <a:pt x="595028" y="0"/>
                  </a:cubicBezTo>
                  <a:close/>
                </a:path>
              </a:pathLst>
            </a:custGeom>
            <a:solidFill>
              <a:srgbClr val="000000">
                <a:alpha val="0"/>
              </a:srgbClr>
            </a:solidFill>
            <a:ln w="9525" cap="sq">
              <a:solidFill>
                <a:srgbClr val="000000"/>
              </a:solidFill>
              <a:prstDash val="solid"/>
              <a:miter/>
            </a:ln>
          </p:spPr>
        </p:sp>
        <p:sp>
          <p:nvSpPr>
            <p:cNvPr name="TextBox 42" id="42"/>
            <p:cNvSpPr txBox="true"/>
            <p:nvPr/>
          </p:nvSpPr>
          <p:spPr>
            <a:xfrm>
              <a:off x="111568" y="47625"/>
              <a:ext cx="966920" cy="688975"/>
            </a:xfrm>
            <a:prstGeom prst="rect">
              <a:avLst/>
            </a:prstGeom>
          </p:spPr>
          <p:txBody>
            <a:bodyPr anchor="ctr" rtlCol="false" tIns="50800" lIns="50800" bIns="50800" rIns="50800"/>
            <a:lstStyle/>
            <a:p>
              <a:pPr algn="ctr">
                <a:lnSpc>
                  <a:spcPts val="2968"/>
                </a:lnSpc>
              </a:pPr>
            </a:p>
          </p:txBody>
        </p:sp>
      </p:grpSp>
      <p:sp>
        <p:nvSpPr>
          <p:cNvPr name="Freeform 43" id="43"/>
          <p:cNvSpPr/>
          <p:nvPr/>
        </p:nvSpPr>
        <p:spPr>
          <a:xfrm flipH="false" flipV="false" rot="-551397">
            <a:off x="11764954" y="4591545"/>
            <a:ext cx="2161675" cy="344787"/>
          </a:xfrm>
          <a:custGeom>
            <a:avLst/>
            <a:gdLst/>
            <a:ahLst/>
            <a:cxnLst/>
            <a:rect r="r" b="b" t="t" l="l"/>
            <a:pathLst>
              <a:path h="344787" w="2161675">
                <a:moveTo>
                  <a:pt x="0" y="0"/>
                </a:moveTo>
                <a:lnTo>
                  <a:pt x="2161674" y="0"/>
                </a:lnTo>
                <a:lnTo>
                  <a:pt x="2161674" y="344786"/>
                </a:lnTo>
                <a:lnTo>
                  <a:pt x="0" y="344786"/>
                </a:lnTo>
                <a:lnTo>
                  <a:pt x="0" y="0"/>
                </a:lnTo>
                <a:close/>
              </a:path>
            </a:pathLst>
          </a:custGeom>
          <a:blipFill>
            <a:blip r:embed="rId26">
              <a:extLst>
                <a:ext uri="{96DAC541-7B7A-43D3-8B79-37D633B846F1}">
                  <asvg:svgBlip xmlns:asvg="http://schemas.microsoft.com/office/drawing/2016/SVG/main" r:embed="rId27"/>
                </a:ext>
              </a:extLst>
            </a:blip>
            <a:stretch>
              <a:fillRect l="-59234" t="-140022" r="0" b="-140921"/>
            </a:stretch>
          </a:blipFill>
        </p:spPr>
      </p:sp>
      <p:sp>
        <p:nvSpPr>
          <p:cNvPr name="Freeform 44" id="44"/>
          <p:cNvSpPr/>
          <p:nvPr/>
        </p:nvSpPr>
        <p:spPr>
          <a:xfrm flipH="false" flipV="false" rot="0">
            <a:off x="8865219" y="7008091"/>
            <a:ext cx="557563" cy="886299"/>
          </a:xfrm>
          <a:custGeom>
            <a:avLst/>
            <a:gdLst/>
            <a:ahLst/>
            <a:cxnLst/>
            <a:rect r="r" b="b" t="t" l="l"/>
            <a:pathLst>
              <a:path h="886299" w="557563">
                <a:moveTo>
                  <a:pt x="0" y="0"/>
                </a:moveTo>
                <a:lnTo>
                  <a:pt x="557562" y="0"/>
                </a:lnTo>
                <a:lnTo>
                  <a:pt x="557562" y="886299"/>
                </a:lnTo>
                <a:lnTo>
                  <a:pt x="0" y="88629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45" id="45"/>
          <p:cNvSpPr txBox="true"/>
          <p:nvPr/>
        </p:nvSpPr>
        <p:spPr>
          <a:xfrm rot="0">
            <a:off x="7317923" y="4566333"/>
            <a:ext cx="3570168" cy="480267"/>
          </a:xfrm>
          <a:prstGeom prst="rect">
            <a:avLst/>
          </a:prstGeom>
        </p:spPr>
        <p:txBody>
          <a:bodyPr anchor="t" rtlCol="false" tIns="0" lIns="0" bIns="0" rIns="0">
            <a:spAutoFit/>
          </a:bodyPr>
          <a:lstStyle/>
          <a:p>
            <a:pPr algn="ctr">
              <a:lnSpc>
                <a:spcPts val="3644"/>
              </a:lnSpc>
            </a:pPr>
            <a:r>
              <a:rPr lang="en-US" sz="3406" spc="85">
                <a:solidFill>
                  <a:srgbClr val="000000"/>
                </a:solidFill>
                <a:latin typeface="Anton"/>
                <a:ea typeface="Anton"/>
                <a:cs typeface="Anton"/>
                <a:sym typeface="Anton"/>
              </a:rPr>
              <a:t>BENEFITS</a:t>
            </a:r>
          </a:p>
        </p:txBody>
      </p:sp>
      <p:sp>
        <p:nvSpPr>
          <p:cNvPr name="TextBox 46" id="46"/>
          <p:cNvSpPr txBox="true"/>
          <p:nvPr/>
        </p:nvSpPr>
        <p:spPr>
          <a:xfrm rot="0">
            <a:off x="7651171" y="5171383"/>
            <a:ext cx="2985659" cy="248762"/>
          </a:xfrm>
          <a:prstGeom prst="rect">
            <a:avLst/>
          </a:prstGeom>
        </p:spPr>
        <p:txBody>
          <a:bodyPr anchor="t" rtlCol="false" tIns="0" lIns="0" bIns="0" rIns="0">
            <a:spAutoFit/>
          </a:bodyPr>
          <a:lstStyle/>
          <a:p>
            <a:pPr algn="ctr">
              <a:lnSpc>
                <a:spcPts val="2198"/>
              </a:lnSpc>
            </a:pPr>
            <a:r>
              <a:rPr lang="en-US" sz="1332" i="true" spc="43">
                <a:solidFill>
                  <a:srgbClr val="000000"/>
                </a:solidFill>
                <a:latin typeface="Libre Baskerville Italics"/>
                <a:ea typeface="Libre Baskerville Italics"/>
                <a:cs typeface="Libre Baskerville Italics"/>
                <a:sym typeface="Libre Baskerville Italics"/>
              </a:rPr>
              <a:t>OF MEALMATE APP</a:t>
            </a:r>
          </a:p>
        </p:txBody>
      </p:sp>
      <p:sp>
        <p:nvSpPr>
          <p:cNvPr name="TextBox 47" id="47"/>
          <p:cNvSpPr txBox="true"/>
          <p:nvPr/>
        </p:nvSpPr>
        <p:spPr>
          <a:xfrm rot="0">
            <a:off x="4191632" y="1772078"/>
            <a:ext cx="2685805" cy="908633"/>
          </a:xfrm>
          <a:prstGeom prst="rect">
            <a:avLst/>
          </a:prstGeom>
        </p:spPr>
        <p:txBody>
          <a:bodyPr anchor="t" rtlCol="false" tIns="0" lIns="0" bIns="0" rIns="0">
            <a:spAutoFit/>
          </a:bodyPr>
          <a:lstStyle/>
          <a:p>
            <a:pPr algn="r">
              <a:lnSpc>
                <a:spcPts val="1861"/>
              </a:lnSpc>
            </a:pPr>
            <a:r>
              <a:rPr lang="en-US" sz="1513" spc="21">
                <a:solidFill>
                  <a:srgbClr val="000000"/>
                </a:solidFill>
                <a:latin typeface="TT Interphases"/>
                <a:ea typeface="TT Interphases"/>
                <a:cs typeface="TT Interphases"/>
                <a:sym typeface="TT Interphases"/>
              </a:rPr>
              <a:t> Streamlines meal planning and shopping with AI-generated grocery lists and recipes.</a:t>
            </a:r>
          </a:p>
        </p:txBody>
      </p:sp>
      <p:sp>
        <p:nvSpPr>
          <p:cNvPr name="TextBox 48" id="48"/>
          <p:cNvSpPr txBox="true"/>
          <p:nvPr/>
        </p:nvSpPr>
        <p:spPr>
          <a:xfrm rot="0">
            <a:off x="4191632" y="1121544"/>
            <a:ext cx="2685805" cy="371054"/>
          </a:xfrm>
          <a:prstGeom prst="rect">
            <a:avLst/>
          </a:prstGeom>
        </p:spPr>
        <p:txBody>
          <a:bodyPr anchor="t" rtlCol="false" tIns="0" lIns="0" bIns="0" rIns="0">
            <a:spAutoFit/>
          </a:bodyPr>
          <a:lstStyle/>
          <a:p>
            <a:pPr algn="r">
              <a:lnSpc>
                <a:spcPts val="2968"/>
              </a:lnSpc>
              <a:spcBef>
                <a:spcPct val="0"/>
              </a:spcBef>
            </a:pPr>
            <a:r>
              <a:rPr lang="en-US" sz="2283">
                <a:solidFill>
                  <a:srgbClr val="000000"/>
                </a:solidFill>
                <a:latin typeface="TT Chocolates"/>
                <a:ea typeface="TT Chocolates"/>
                <a:cs typeface="TT Chocolates"/>
                <a:sym typeface="TT Chocolates"/>
              </a:rPr>
              <a:t>TIME-SAVING</a:t>
            </a:r>
          </a:p>
        </p:txBody>
      </p:sp>
      <p:sp>
        <p:nvSpPr>
          <p:cNvPr name="TextBox 49" id="49"/>
          <p:cNvSpPr txBox="true"/>
          <p:nvPr/>
        </p:nvSpPr>
        <p:spPr>
          <a:xfrm rot="0">
            <a:off x="1003706" y="5106737"/>
            <a:ext cx="2685805" cy="1365833"/>
          </a:xfrm>
          <a:prstGeom prst="rect">
            <a:avLst/>
          </a:prstGeom>
        </p:spPr>
        <p:txBody>
          <a:bodyPr anchor="t" rtlCol="false" tIns="0" lIns="0" bIns="0" rIns="0">
            <a:spAutoFit/>
          </a:bodyPr>
          <a:lstStyle/>
          <a:p>
            <a:pPr algn="r">
              <a:lnSpc>
                <a:spcPts val="1861"/>
              </a:lnSpc>
            </a:pPr>
            <a:r>
              <a:rPr lang="en-US" sz="1513" spc="21">
                <a:solidFill>
                  <a:srgbClr val="000000"/>
                </a:solidFill>
                <a:latin typeface="TT Interphases"/>
                <a:ea typeface="TT Interphases"/>
                <a:cs typeface="TT Interphases"/>
                <a:sym typeface="TT Interphases"/>
              </a:rPr>
              <a:t> Offers meal plans tailored to dietary preferences, family size, and health goals. It also comes with ‘Smart Weight Scale’ that can track your calories. </a:t>
            </a:r>
          </a:p>
        </p:txBody>
      </p:sp>
      <p:sp>
        <p:nvSpPr>
          <p:cNvPr name="TextBox 50" id="50"/>
          <p:cNvSpPr txBox="true"/>
          <p:nvPr/>
        </p:nvSpPr>
        <p:spPr>
          <a:xfrm rot="0">
            <a:off x="1021384" y="4221325"/>
            <a:ext cx="2668127" cy="742529"/>
          </a:xfrm>
          <a:prstGeom prst="rect">
            <a:avLst/>
          </a:prstGeom>
        </p:spPr>
        <p:txBody>
          <a:bodyPr anchor="t" rtlCol="false" tIns="0" lIns="0" bIns="0" rIns="0">
            <a:spAutoFit/>
          </a:bodyPr>
          <a:lstStyle/>
          <a:p>
            <a:pPr algn="r">
              <a:lnSpc>
                <a:spcPts val="2968"/>
              </a:lnSpc>
              <a:spcBef>
                <a:spcPct val="0"/>
              </a:spcBef>
            </a:pPr>
            <a:r>
              <a:rPr lang="en-US" sz="2283">
                <a:solidFill>
                  <a:srgbClr val="000000"/>
                </a:solidFill>
                <a:latin typeface="TT Chocolates"/>
                <a:ea typeface="TT Chocolates"/>
                <a:cs typeface="TT Chocolates"/>
                <a:sym typeface="TT Chocolates"/>
              </a:rPr>
              <a:t>PERSONALIZED OPTIONS</a:t>
            </a:r>
          </a:p>
        </p:txBody>
      </p:sp>
      <p:sp>
        <p:nvSpPr>
          <p:cNvPr name="TextBox 51" id="51"/>
          <p:cNvSpPr txBox="true"/>
          <p:nvPr/>
        </p:nvSpPr>
        <p:spPr>
          <a:xfrm rot="0">
            <a:off x="7438016" y="8626035"/>
            <a:ext cx="2685805" cy="680033"/>
          </a:xfrm>
          <a:prstGeom prst="rect">
            <a:avLst/>
          </a:prstGeom>
        </p:spPr>
        <p:txBody>
          <a:bodyPr anchor="t" rtlCol="false" tIns="0" lIns="0" bIns="0" rIns="0">
            <a:spAutoFit/>
          </a:bodyPr>
          <a:lstStyle/>
          <a:p>
            <a:pPr algn="r">
              <a:lnSpc>
                <a:spcPts val="1861"/>
              </a:lnSpc>
            </a:pPr>
            <a:r>
              <a:rPr lang="en-US" sz="1513" spc="21">
                <a:solidFill>
                  <a:srgbClr val="000000"/>
                </a:solidFill>
                <a:latin typeface="TT Interphases"/>
                <a:ea typeface="TT Interphases"/>
                <a:cs typeface="TT Interphases"/>
                <a:sym typeface="TT Interphases"/>
              </a:rPr>
              <a:t>Helps manage costs with affordable meal suggestions and budget tracking.</a:t>
            </a:r>
          </a:p>
        </p:txBody>
      </p:sp>
      <p:sp>
        <p:nvSpPr>
          <p:cNvPr name="TextBox 52" id="52"/>
          <p:cNvSpPr txBox="true"/>
          <p:nvPr/>
        </p:nvSpPr>
        <p:spPr>
          <a:xfrm rot="0">
            <a:off x="7539918" y="8102581"/>
            <a:ext cx="2583903" cy="371054"/>
          </a:xfrm>
          <a:prstGeom prst="rect">
            <a:avLst/>
          </a:prstGeom>
        </p:spPr>
        <p:txBody>
          <a:bodyPr anchor="t" rtlCol="false" tIns="0" lIns="0" bIns="0" rIns="0">
            <a:spAutoFit/>
          </a:bodyPr>
          <a:lstStyle/>
          <a:p>
            <a:pPr algn="r">
              <a:lnSpc>
                <a:spcPts val="2968"/>
              </a:lnSpc>
              <a:spcBef>
                <a:spcPct val="0"/>
              </a:spcBef>
            </a:pPr>
            <a:r>
              <a:rPr lang="en-US" sz="2283" spc="75">
                <a:solidFill>
                  <a:srgbClr val="000000"/>
                </a:solidFill>
                <a:latin typeface="TT Chocolates"/>
                <a:ea typeface="TT Chocolates"/>
                <a:cs typeface="TT Chocolates"/>
                <a:sym typeface="TT Chocolates"/>
              </a:rPr>
              <a:t>BUDGET-FRIENDLY</a:t>
            </a:r>
          </a:p>
        </p:txBody>
      </p:sp>
      <p:sp>
        <p:nvSpPr>
          <p:cNvPr name="TextBox 53" id="53"/>
          <p:cNvSpPr txBox="true"/>
          <p:nvPr/>
        </p:nvSpPr>
        <p:spPr>
          <a:xfrm rot="0">
            <a:off x="11378253" y="1958722"/>
            <a:ext cx="2685805" cy="908633"/>
          </a:xfrm>
          <a:prstGeom prst="rect">
            <a:avLst/>
          </a:prstGeom>
        </p:spPr>
        <p:txBody>
          <a:bodyPr anchor="t" rtlCol="false" tIns="0" lIns="0" bIns="0" rIns="0">
            <a:spAutoFit/>
          </a:bodyPr>
          <a:lstStyle/>
          <a:p>
            <a:pPr algn="l">
              <a:lnSpc>
                <a:spcPts val="1861"/>
              </a:lnSpc>
            </a:pPr>
            <a:r>
              <a:rPr lang="en-US" sz="1513" spc="21">
                <a:solidFill>
                  <a:srgbClr val="000000"/>
                </a:solidFill>
                <a:latin typeface="TT Interphases"/>
                <a:ea typeface="TT Interphases"/>
                <a:cs typeface="TT Interphases"/>
                <a:sym typeface="TT Interphases"/>
              </a:rPr>
              <a:t>Helps locate the nearest supermarkets and provides navigation for seamless shopping.</a:t>
            </a:r>
          </a:p>
        </p:txBody>
      </p:sp>
      <p:sp>
        <p:nvSpPr>
          <p:cNvPr name="TextBox 54" id="54"/>
          <p:cNvSpPr txBox="true"/>
          <p:nvPr/>
        </p:nvSpPr>
        <p:spPr>
          <a:xfrm rot="0">
            <a:off x="11378253" y="1121544"/>
            <a:ext cx="2685805" cy="742529"/>
          </a:xfrm>
          <a:prstGeom prst="rect">
            <a:avLst/>
          </a:prstGeom>
        </p:spPr>
        <p:txBody>
          <a:bodyPr anchor="t" rtlCol="false" tIns="0" lIns="0" bIns="0" rIns="0">
            <a:spAutoFit/>
          </a:bodyPr>
          <a:lstStyle/>
          <a:p>
            <a:pPr algn="l">
              <a:lnSpc>
                <a:spcPts val="2968"/>
              </a:lnSpc>
              <a:spcBef>
                <a:spcPct val="0"/>
              </a:spcBef>
            </a:pPr>
            <a:r>
              <a:rPr lang="en-US" sz="2283">
                <a:solidFill>
                  <a:srgbClr val="000000"/>
                </a:solidFill>
                <a:latin typeface="TT Chocolates"/>
                <a:ea typeface="TT Chocolates"/>
                <a:cs typeface="TT Chocolates"/>
                <a:sym typeface="TT Chocolates"/>
              </a:rPr>
              <a:t>CONVENIENT INTEGRATION</a:t>
            </a:r>
          </a:p>
        </p:txBody>
      </p:sp>
      <p:sp>
        <p:nvSpPr>
          <p:cNvPr name="TextBox 55" id="55"/>
          <p:cNvSpPr txBox="true"/>
          <p:nvPr/>
        </p:nvSpPr>
        <p:spPr>
          <a:xfrm rot="0">
            <a:off x="14548501" y="5150994"/>
            <a:ext cx="2685805" cy="680033"/>
          </a:xfrm>
          <a:prstGeom prst="rect">
            <a:avLst/>
          </a:prstGeom>
        </p:spPr>
        <p:txBody>
          <a:bodyPr anchor="t" rtlCol="false" tIns="0" lIns="0" bIns="0" rIns="0">
            <a:spAutoFit/>
          </a:bodyPr>
          <a:lstStyle/>
          <a:p>
            <a:pPr algn="l">
              <a:lnSpc>
                <a:spcPts val="1861"/>
              </a:lnSpc>
            </a:pPr>
            <a:r>
              <a:rPr lang="en-US" sz="1513" spc="21">
                <a:solidFill>
                  <a:srgbClr val="000000"/>
                </a:solidFill>
                <a:latin typeface="TT Interphases"/>
                <a:ea typeface="TT Interphases"/>
                <a:cs typeface="TT Interphases"/>
                <a:sym typeface="TT Interphases"/>
              </a:rPr>
              <a:t>Simplifies grocery trips with categorized shopping lists and store recommendations.</a:t>
            </a:r>
          </a:p>
        </p:txBody>
      </p:sp>
      <p:sp>
        <p:nvSpPr>
          <p:cNvPr name="TextBox 56" id="56"/>
          <p:cNvSpPr txBox="true"/>
          <p:nvPr/>
        </p:nvSpPr>
        <p:spPr>
          <a:xfrm rot="0">
            <a:off x="14566179" y="4221325"/>
            <a:ext cx="2668127" cy="742529"/>
          </a:xfrm>
          <a:prstGeom prst="rect">
            <a:avLst/>
          </a:prstGeom>
        </p:spPr>
        <p:txBody>
          <a:bodyPr anchor="t" rtlCol="false" tIns="0" lIns="0" bIns="0" rIns="0">
            <a:spAutoFit/>
          </a:bodyPr>
          <a:lstStyle/>
          <a:p>
            <a:pPr algn="l">
              <a:lnSpc>
                <a:spcPts val="2968"/>
              </a:lnSpc>
              <a:spcBef>
                <a:spcPct val="0"/>
              </a:spcBef>
            </a:pPr>
            <a:r>
              <a:rPr lang="en-US" sz="2283">
                <a:solidFill>
                  <a:srgbClr val="000000"/>
                </a:solidFill>
                <a:latin typeface="TT Chocolates"/>
                <a:ea typeface="TT Chocolates"/>
                <a:cs typeface="TT Chocolates"/>
                <a:sym typeface="TT Chocolates"/>
              </a:rPr>
              <a:t>ORGANIZED SHOPPING</a:t>
            </a:r>
          </a:p>
        </p:txBody>
      </p:sp>
      <p:sp>
        <p:nvSpPr>
          <p:cNvPr name="Freeform 57" id="57"/>
          <p:cNvSpPr/>
          <p:nvPr/>
        </p:nvSpPr>
        <p:spPr>
          <a:xfrm flipH="false" flipV="false" rot="10383885">
            <a:off x="10279059" y="2104122"/>
            <a:ext cx="557563" cy="886299"/>
          </a:xfrm>
          <a:custGeom>
            <a:avLst/>
            <a:gdLst/>
            <a:ahLst/>
            <a:cxnLst/>
            <a:rect r="r" b="b" t="t" l="l"/>
            <a:pathLst>
              <a:path h="886299" w="557563">
                <a:moveTo>
                  <a:pt x="0" y="0"/>
                </a:moveTo>
                <a:lnTo>
                  <a:pt x="557562" y="0"/>
                </a:lnTo>
                <a:lnTo>
                  <a:pt x="557562" y="886299"/>
                </a:lnTo>
                <a:lnTo>
                  <a:pt x="0" y="88629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58" id="58"/>
          <p:cNvSpPr/>
          <p:nvPr/>
        </p:nvSpPr>
        <p:spPr>
          <a:xfrm flipH="false" flipV="false" rot="-10448376">
            <a:off x="4405896" y="4559228"/>
            <a:ext cx="1856767" cy="175647"/>
          </a:xfrm>
          <a:custGeom>
            <a:avLst/>
            <a:gdLst/>
            <a:ahLst/>
            <a:cxnLst/>
            <a:rect r="r" b="b" t="t" l="l"/>
            <a:pathLst>
              <a:path h="175647" w="1856767">
                <a:moveTo>
                  <a:pt x="0" y="0"/>
                </a:moveTo>
                <a:lnTo>
                  <a:pt x="1856767" y="0"/>
                </a:lnTo>
                <a:lnTo>
                  <a:pt x="1856767" y="175647"/>
                </a:lnTo>
                <a:lnTo>
                  <a:pt x="0" y="175647"/>
                </a:lnTo>
                <a:lnTo>
                  <a:pt x="0" y="0"/>
                </a:lnTo>
                <a:close/>
              </a:path>
            </a:pathLst>
          </a:custGeom>
          <a:blipFill>
            <a:blip r:embed="rId26">
              <a:extLst>
                <a:ext uri="{96DAC541-7B7A-43D3-8B79-37D633B846F1}">
                  <asvg:svgBlip xmlns:asvg="http://schemas.microsoft.com/office/drawing/2016/SVG/main" r:embed="rId27"/>
                </a:ext>
              </a:extLst>
            </a:blip>
            <a:stretch>
              <a:fillRect l="-85382" t="-315482" r="0" b="-332291"/>
            </a:stretch>
          </a:blipFill>
        </p:spPr>
      </p:sp>
      <p:sp>
        <p:nvSpPr>
          <p:cNvPr name="Freeform 59" id="59"/>
          <p:cNvSpPr/>
          <p:nvPr/>
        </p:nvSpPr>
        <p:spPr>
          <a:xfrm flipH="false" flipV="false" rot="-6803906">
            <a:off x="7184677" y="2378515"/>
            <a:ext cx="1289754" cy="217036"/>
          </a:xfrm>
          <a:custGeom>
            <a:avLst/>
            <a:gdLst/>
            <a:ahLst/>
            <a:cxnLst/>
            <a:rect r="r" b="b" t="t" l="l"/>
            <a:pathLst>
              <a:path h="217036" w="1289754">
                <a:moveTo>
                  <a:pt x="0" y="0"/>
                </a:moveTo>
                <a:lnTo>
                  <a:pt x="1289754" y="0"/>
                </a:lnTo>
                <a:lnTo>
                  <a:pt x="1289754" y="217037"/>
                </a:lnTo>
                <a:lnTo>
                  <a:pt x="0" y="217037"/>
                </a:lnTo>
                <a:lnTo>
                  <a:pt x="0" y="0"/>
                </a:lnTo>
                <a:close/>
              </a:path>
            </a:pathLst>
          </a:custGeom>
          <a:blipFill>
            <a:blip r:embed="rId26">
              <a:extLst>
                <a:ext uri="{96DAC541-7B7A-43D3-8B79-37D633B846F1}">
                  <asvg:svgBlip xmlns:asvg="http://schemas.microsoft.com/office/drawing/2016/SVG/main" r:embed="rId27"/>
                </a:ext>
              </a:extLst>
            </a:blip>
            <a:stretch>
              <a:fillRect l="-166882" t="-255318" r="0" b="-249852"/>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grpSp>
        <p:nvGrpSpPr>
          <p:cNvPr name="Group 2" id="2"/>
          <p:cNvGrpSpPr/>
          <p:nvPr/>
        </p:nvGrpSpPr>
        <p:grpSpPr>
          <a:xfrm rot="0">
            <a:off x="358401" y="584106"/>
            <a:ext cx="17542623" cy="9163507"/>
            <a:chOff x="0" y="0"/>
            <a:chExt cx="23390165" cy="12218010"/>
          </a:xfrm>
        </p:grpSpPr>
        <p:sp>
          <p:nvSpPr>
            <p:cNvPr name="Freeform 3" id="3"/>
            <p:cNvSpPr/>
            <p:nvPr/>
          </p:nvSpPr>
          <p:spPr>
            <a:xfrm flipH="false" flipV="false" rot="0">
              <a:off x="1205521"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55096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92507"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3405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05521"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55096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4">
                <a:alphaModFix amt="18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9" id="9"/>
            <p:cNvSpPr/>
            <p:nvPr/>
          </p:nvSpPr>
          <p:spPr>
            <a:xfrm flipH="false" flipV="false" rot="0">
              <a:off x="11892507"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23405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05521"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55096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892507"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23405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05521"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655096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1892507"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23405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0"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0"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0"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22578344"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22578344"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22578344"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0">
              <a:off x="22578344"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grpSp>
      <p:sp>
        <p:nvSpPr>
          <p:cNvPr name="Freeform 27" id="27"/>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6"/>
            <a:stretch>
              <a:fillRect l="0" t="0" r="0" b="0"/>
            </a:stretch>
          </a:blipFill>
        </p:spPr>
      </p:sp>
      <p:sp>
        <p:nvSpPr>
          <p:cNvPr name="Freeform 28" id="28"/>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7"/>
            <a:stretch>
              <a:fillRect l="0" t="0" r="0" b="0"/>
            </a:stretch>
          </a:blipFill>
        </p:spPr>
      </p:sp>
      <p:sp>
        <p:nvSpPr>
          <p:cNvPr name="Freeform 29" id="29"/>
          <p:cNvSpPr/>
          <p:nvPr/>
        </p:nvSpPr>
        <p:spPr>
          <a:xfrm flipH="false" flipV="false" rot="0">
            <a:off x="13315118" y="1844234"/>
            <a:ext cx="1386381" cy="1665323"/>
          </a:xfrm>
          <a:custGeom>
            <a:avLst/>
            <a:gdLst/>
            <a:ahLst/>
            <a:cxnLst/>
            <a:rect r="r" b="b" t="t" l="l"/>
            <a:pathLst>
              <a:path h="1665323" w="1386381">
                <a:moveTo>
                  <a:pt x="0" y="0"/>
                </a:moveTo>
                <a:lnTo>
                  <a:pt x="1386381" y="0"/>
                </a:lnTo>
                <a:lnTo>
                  <a:pt x="1386381" y="1665323"/>
                </a:lnTo>
                <a:lnTo>
                  <a:pt x="0" y="16653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true" flipV="true" rot="-781863">
            <a:off x="4243798" y="5822822"/>
            <a:ext cx="1386381" cy="1665323"/>
          </a:xfrm>
          <a:custGeom>
            <a:avLst/>
            <a:gdLst/>
            <a:ahLst/>
            <a:cxnLst/>
            <a:rect r="r" b="b" t="t" l="l"/>
            <a:pathLst>
              <a:path h="1665323" w="1386381">
                <a:moveTo>
                  <a:pt x="1386381" y="1665323"/>
                </a:moveTo>
                <a:lnTo>
                  <a:pt x="0" y="1665323"/>
                </a:lnTo>
                <a:lnTo>
                  <a:pt x="0" y="0"/>
                </a:lnTo>
                <a:lnTo>
                  <a:pt x="1386381" y="0"/>
                </a:lnTo>
                <a:lnTo>
                  <a:pt x="1386381" y="1665323"/>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6"/>
            <a:stretch>
              <a:fillRect l="0" t="0" r="0" b="0"/>
            </a:stretch>
          </a:blipFill>
        </p:spPr>
      </p:sp>
      <p:sp>
        <p:nvSpPr>
          <p:cNvPr name="Freeform 32" id="32"/>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7"/>
            <a:stretch>
              <a:fillRect l="0" t="0" r="0" b="0"/>
            </a:stretch>
          </a:blipFill>
        </p:spPr>
      </p:sp>
      <p:sp>
        <p:nvSpPr>
          <p:cNvPr name="Freeform 33" id="33"/>
          <p:cNvSpPr/>
          <p:nvPr/>
        </p:nvSpPr>
        <p:spPr>
          <a:xfrm flipH="false" flipV="false" rot="0">
            <a:off x="1863251" y="1735683"/>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4" id="34"/>
          <p:cNvSpPr/>
          <p:nvPr/>
        </p:nvSpPr>
        <p:spPr>
          <a:xfrm flipH="false" flipV="false" rot="-2473926">
            <a:off x="16489660" y="3493500"/>
            <a:ext cx="2325515" cy="598820"/>
          </a:xfrm>
          <a:custGeom>
            <a:avLst/>
            <a:gdLst/>
            <a:ahLst/>
            <a:cxnLst/>
            <a:rect r="r" b="b" t="t" l="l"/>
            <a:pathLst>
              <a:path h="598820" w="2325515">
                <a:moveTo>
                  <a:pt x="0" y="0"/>
                </a:moveTo>
                <a:lnTo>
                  <a:pt x="2325516" y="0"/>
                </a:lnTo>
                <a:lnTo>
                  <a:pt x="2325516" y="598820"/>
                </a:lnTo>
                <a:lnTo>
                  <a:pt x="0" y="59882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5" id="35"/>
          <p:cNvSpPr/>
          <p:nvPr/>
        </p:nvSpPr>
        <p:spPr>
          <a:xfrm flipH="false" flipV="false" rot="323603">
            <a:off x="17748301" y="6366626"/>
            <a:ext cx="1132716" cy="2093553"/>
          </a:xfrm>
          <a:custGeom>
            <a:avLst/>
            <a:gdLst/>
            <a:ahLst/>
            <a:cxnLst/>
            <a:rect r="r" b="b" t="t" l="l"/>
            <a:pathLst>
              <a:path h="2093553" w="1132716">
                <a:moveTo>
                  <a:pt x="0" y="0"/>
                </a:moveTo>
                <a:lnTo>
                  <a:pt x="1132716" y="0"/>
                </a:lnTo>
                <a:lnTo>
                  <a:pt x="1132716" y="2093553"/>
                </a:lnTo>
                <a:lnTo>
                  <a:pt x="0" y="2093553"/>
                </a:lnTo>
                <a:lnTo>
                  <a:pt x="0" y="0"/>
                </a:lnTo>
                <a:close/>
              </a:path>
            </a:pathLst>
          </a:custGeom>
          <a:blipFill>
            <a:blip r:embed="rId14">
              <a:extLst>
                <a:ext uri="{96DAC541-7B7A-43D3-8B79-37D633B846F1}">
                  <asvg:svgBlip xmlns:asvg="http://schemas.microsoft.com/office/drawing/2016/SVG/main" r:embed="rId15"/>
                </a:ext>
              </a:extLst>
            </a:blip>
            <a:stretch>
              <a:fillRect l="-130590" t="0" r="0" b="-48746"/>
            </a:stretch>
          </a:blipFill>
        </p:spPr>
      </p:sp>
      <p:sp>
        <p:nvSpPr>
          <p:cNvPr name="Freeform 36" id="36"/>
          <p:cNvSpPr/>
          <p:nvPr/>
        </p:nvSpPr>
        <p:spPr>
          <a:xfrm flipH="true" flipV="false" rot="-873099">
            <a:off x="159879" y="7356461"/>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7" id="37"/>
          <p:cNvSpPr/>
          <p:nvPr/>
        </p:nvSpPr>
        <p:spPr>
          <a:xfrm flipH="false" flipV="false" rot="0">
            <a:off x="9198166" y="2869839"/>
            <a:ext cx="1879173" cy="1855684"/>
          </a:xfrm>
          <a:custGeom>
            <a:avLst/>
            <a:gdLst/>
            <a:ahLst/>
            <a:cxnLst/>
            <a:rect r="r" b="b" t="t" l="l"/>
            <a:pathLst>
              <a:path h="1855684" w="1879173">
                <a:moveTo>
                  <a:pt x="0" y="0"/>
                </a:moveTo>
                <a:lnTo>
                  <a:pt x="1879173" y="0"/>
                </a:lnTo>
                <a:lnTo>
                  <a:pt x="1879173" y="1855684"/>
                </a:lnTo>
                <a:lnTo>
                  <a:pt x="0" y="185568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8" id="38"/>
          <p:cNvSpPr/>
          <p:nvPr/>
        </p:nvSpPr>
        <p:spPr>
          <a:xfrm flipH="false" flipV="false" rot="0">
            <a:off x="7669279" y="2814101"/>
            <a:ext cx="1460434" cy="1695714"/>
          </a:xfrm>
          <a:custGeom>
            <a:avLst/>
            <a:gdLst/>
            <a:ahLst/>
            <a:cxnLst/>
            <a:rect r="r" b="b" t="t" l="l"/>
            <a:pathLst>
              <a:path h="1695714" w="1460434">
                <a:moveTo>
                  <a:pt x="0" y="0"/>
                </a:moveTo>
                <a:lnTo>
                  <a:pt x="1460434" y="0"/>
                </a:lnTo>
                <a:lnTo>
                  <a:pt x="1460434" y="1695714"/>
                </a:lnTo>
                <a:lnTo>
                  <a:pt x="0" y="169571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9" id="39"/>
          <p:cNvSpPr/>
          <p:nvPr/>
        </p:nvSpPr>
        <p:spPr>
          <a:xfrm flipH="false" flipV="false" rot="-216343">
            <a:off x="11125119" y="3048974"/>
            <a:ext cx="1951719" cy="1580893"/>
          </a:xfrm>
          <a:custGeom>
            <a:avLst/>
            <a:gdLst/>
            <a:ahLst/>
            <a:cxnLst/>
            <a:rect r="r" b="b" t="t" l="l"/>
            <a:pathLst>
              <a:path h="1580893" w="1951719">
                <a:moveTo>
                  <a:pt x="0" y="0"/>
                </a:moveTo>
                <a:lnTo>
                  <a:pt x="1951719" y="0"/>
                </a:lnTo>
                <a:lnTo>
                  <a:pt x="1951719" y="1580893"/>
                </a:lnTo>
                <a:lnTo>
                  <a:pt x="0" y="158089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40" id="40"/>
          <p:cNvSpPr/>
          <p:nvPr/>
        </p:nvSpPr>
        <p:spPr>
          <a:xfrm flipH="false" flipV="false" rot="0">
            <a:off x="4879052" y="2676896"/>
            <a:ext cx="1348846" cy="2107571"/>
          </a:xfrm>
          <a:custGeom>
            <a:avLst/>
            <a:gdLst/>
            <a:ahLst/>
            <a:cxnLst/>
            <a:rect r="r" b="b" t="t" l="l"/>
            <a:pathLst>
              <a:path h="2107571" w="1348846">
                <a:moveTo>
                  <a:pt x="0" y="0"/>
                </a:moveTo>
                <a:lnTo>
                  <a:pt x="1348846" y="0"/>
                </a:lnTo>
                <a:lnTo>
                  <a:pt x="1348846" y="2107571"/>
                </a:lnTo>
                <a:lnTo>
                  <a:pt x="0" y="210757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41" id="41"/>
          <p:cNvSpPr/>
          <p:nvPr/>
        </p:nvSpPr>
        <p:spPr>
          <a:xfrm flipH="false" flipV="false" rot="0">
            <a:off x="6332673" y="2894374"/>
            <a:ext cx="1150594" cy="1890093"/>
          </a:xfrm>
          <a:custGeom>
            <a:avLst/>
            <a:gdLst/>
            <a:ahLst/>
            <a:cxnLst/>
            <a:rect r="r" b="b" t="t" l="l"/>
            <a:pathLst>
              <a:path h="1890093" w="1150594">
                <a:moveTo>
                  <a:pt x="0" y="0"/>
                </a:moveTo>
                <a:lnTo>
                  <a:pt x="1150594" y="0"/>
                </a:lnTo>
                <a:lnTo>
                  <a:pt x="1150594" y="1890093"/>
                </a:lnTo>
                <a:lnTo>
                  <a:pt x="0" y="189009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sp>
        <p:nvSpPr>
          <p:cNvPr name="Freeform 42" id="42"/>
          <p:cNvSpPr/>
          <p:nvPr/>
        </p:nvSpPr>
        <p:spPr>
          <a:xfrm flipH="false" flipV="false" rot="0">
            <a:off x="6695600" y="5499336"/>
            <a:ext cx="1561815" cy="2335425"/>
          </a:xfrm>
          <a:custGeom>
            <a:avLst/>
            <a:gdLst/>
            <a:ahLst/>
            <a:cxnLst/>
            <a:rect r="r" b="b" t="t" l="l"/>
            <a:pathLst>
              <a:path h="2335425" w="1561815">
                <a:moveTo>
                  <a:pt x="0" y="0"/>
                </a:moveTo>
                <a:lnTo>
                  <a:pt x="1561815" y="0"/>
                </a:lnTo>
                <a:lnTo>
                  <a:pt x="1561815" y="2335425"/>
                </a:lnTo>
                <a:lnTo>
                  <a:pt x="0" y="2335425"/>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43" id="43"/>
          <p:cNvSpPr/>
          <p:nvPr/>
        </p:nvSpPr>
        <p:spPr>
          <a:xfrm flipH="false" flipV="false" rot="0">
            <a:off x="10020898" y="5558448"/>
            <a:ext cx="1542927" cy="1984472"/>
          </a:xfrm>
          <a:custGeom>
            <a:avLst/>
            <a:gdLst/>
            <a:ahLst/>
            <a:cxnLst/>
            <a:rect r="r" b="b" t="t" l="l"/>
            <a:pathLst>
              <a:path h="1984472" w="1542927">
                <a:moveTo>
                  <a:pt x="0" y="0"/>
                </a:moveTo>
                <a:lnTo>
                  <a:pt x="1542927" y="0"/>
                </a:lnTo>
                <a:lnTo>
                  <a:pt x="1542927" y="1984472"/>
                </a:lnTo>
                <a:lnTo>
                  <a:pt x="0" y="1984472"/>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44" id="44"/>
          <p:cNvSpPr/>
          <p:nvPr/>
        </p:nvSpPr>
        <p:spPr>
          <a:xfrm flipH="false" flipV="false" rot="0">
            <a:off x="8269993" y="5687965"/>
            <a:ext cx="1750905" cy="1725438"/>
          </a:xfrm>
          <a:custGeom>
            <a:avLst/>
            <a:gdLst/>
            <a:ahLst/>
            <a:cxnLst/>
            <a:rect r="r" b="b" t="t" l="l"/>
            <a:pathLst>
              <a:path h="1725438" w="1750905">
                <a:moveTo>
                  <a:pt x="0" y="0"/>
                </a:moveTo>
                <a:lnTo>
                  <a:pt x="1750905" y="0"/>
                </a:lnTo>
                <a:lnTo>
                  <a:pt x="1750905" y="1725438"/>
                </a:lnTo>
                <a:lnTo>
                  <a:pt x="0" y="1725438"/>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0" id="30"/>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473926">
            <a:off x="-496154" y="9477355"/>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4" id="34"/>
          <p:cNvGrpSpPr/>
          <p:nvPr/>
        </p:nvGrpSpPr>
        <p:grpSpPr>
          <a:xfrm rot="0">
            <a:off x="1028700" y="1040844"/>
            <a:ext cx="16230600" cy="8205312"/>
            <a:chOff x="0" y="0"/>
            <a:chExt cx="21640800" cy="10940416"/>
          </a:xfrm>
        </p:grpSpPr>
        <p:sp>
          <p:nvSpPr>
            <p:cNvPr name="Freeform 35" id="35"/>
            <p:cNvSpPr/>
            <p:nvPr/>
          </p:nvSpPr>
          <p:spPr>
            <a:xfrm flipH="false" flipV="false" rot="0">
              <a:off x="0" y="25267"/>
              <a:ext cx="12195698" cy="10915150"/>
            </a:xfrm>
            <a:custGeom>
              <a:avLst/>
              <a:gdLst/>
              <a:ahLst/>
              <a:cxnLst/>
              <a:rect r="r" b="b" t="t" l="l"/>
              <a:pathLst>
                <a:path h="10915150" w="12195698">
                  <a:moveTo>
                    <a:pt x="0" y="0"/>
                  </a:moveTo>
                  <a:lnTo>
                    <a:pt x="12195698" y="0"/>
                  </a:lnTo>
                  <a:lnTo>
                    <a:pt x="12195698" y="10915149"/>
                  </a:lnTo>
                  <a:lnTo>
                    <a:pt x="0" y="10915149"/>
                  </a:lnTo>
                  <a:lnTo>
                    <a:pt x="0" y="0"/>
                  </a:lnTo>
                  <a:close/>
                </a:path>
              </a:pathLst>
            </a:custGeom>
            <a:blipFill>
              <a:blip r:embed="rId14">
                <a:alphaModFix amt="5000"/>
                <a:extLst>
                  <a:ext uri="{96DAC541-7B7A-43D3-8B79-37D633B846F1}">
                    <asvg:svgBlip xmlns:asvg="http://schemas.microsoft.com/office/drawing/2016/SVG/main" r:embed="rId15"/>
                  </a:ext>
                </a:extLst>
              </a:blip>
              <a:stretch>
                <a:fillRect l="0" t="0" r="0" b="0"/>
              </a:stretch>
            </a:blipFill>
          </p:spPr>
        </p:sp>
        <p:sp>
          <p:nvSpPr>
            <p:cNvPr name="Freeform 36" id="36"/>
            <p:cNvSpPr/>
            <p:nvPr/>
          </p:nvSpPr>
          <p:spPr>
            <a:xfrm flipH="false" flipV="false" rot="0">
              <a:off x="9445102" y="0"/>
              <a:ext cx="12195698" cy="10915150"/>
            </a:xfrm>
            <a:custGeom>
              <a:avLst/>
              <a:gdLst/>
              <a:ahLst/>
              <a:cxnLst/>
              <a:rect r="r" b="b" t="t" l="l"/>
              <a:pathLst>
                <a:path h="10915150" w="12195698">
                  <a:moveTo>
                    <a:pt x="0" y="0"/>
                  </a:moveTo>
                  <a:lnTo>
                    <a:pt x="12195698" y="0"/>
                  </a:lnTo>
                  <a:lnTo>
                    <a:pt x="12195698" y="10915150"/>
                  </a:lnTo>
                  <a:lnTo>
                    <a:pt x="0" y="10915150"/>
                  </a:lnTo>
                  <a:lnTo>
                    <a:pt x="0" y="0"/>
                  </a:lnTo>
                  <a:close/>
                </a:path>
              </a:pathLst>
            </a:custGeom>
            <a:blipFill>
              <a:blip r:embed="rId14">
                <a:alphaModFix amt="5000"/>
                <a:extLst>
                  <a:ext uri="{96DAC541-7B7A-43D3-8B79-37D633B846F1}">
                    <asvg:svgBlip xmlns:asvg="http://schemas.microsoft.com/office/drawing/2016/SVG/main" r:embed="rId15"/>
                  </a:ext>
                </a:extLst>
              </a:blip>
              <a:stretch>
                <a:fillRect l="0" t="0" r="0" b="0"/>
              </a:stretch>
            </a:blipFill>
          </p:spPr>
        </p:sp>
      </p:grpSp>
      <p:grpSp>
        <p:nvGrpSpPr>
          <p:cNvPr name="Group 37" id="37"/>
          <p:cNvGrpSpPr/>
          <p:nvPr/>
        </p:nvGrpSpPr>
        <p:grpSpPr>
          <a:xfrm rot="0">
            <a:off x="1984929" y="2145302"/>
            <a:ext cx="4572351" cy="4729026"/>
            <a:chOff x="0" y="0"/>
            <a:chExt cx="1600729" cy="1655579"/>
          </a:xfrm>
        </p:grpSpPr>
        <p:sp>
          <p:nvSpPr>
            <p:cNvPr name="Freeform 38" id="38"/>
            <p:cNvSpPr/>
            <p:nvPr/>
          </p:nvSpPr>
          <p:spPr>
            <a:xfrm flipH="false" flipV="false" rot="0">
              <a:off x="0" y="0"/>
              <a:ext cx="1600729" cy="1655579"/>
            </a:xfrm>
            <a:custGeom>
              <a:avLst/>
              <a:gdLst/>
              <a:ahLst/>
              <a:cxnLst/>
              <a:rect r="r" b="b" t="t" l="l"/>
              <a:pathLst>
                <a:path h="1655579" w="1600729">
                  <a:moveTo>
                    <a:pt x="86353" y="0"/>
                  </a:moveTo>
                  <a:lnTo>
                    <a:pt x="1514375" y="0"/>
                  </a:lnTo>
                  <a:cubicBezTo>
                    <a:pt x="1537278" y="0"/>
                    <a:pt x="1559242" y="9098"/>
                    <a:pt x="1575436" y="25292"/>
                  </a:cubicBezTo>
                  <a:cubicBezTo>
                    <a:pt x="1591631" y="41487"/>
                    <a:pt x="1600729" y="63451"/>
                    <a:pt x="1600729" y="86353"/>
                  </a:cubicBezTo>
                  <a:lnTo>
                    <a:pt x="1600729" y="1569226"/>
                  </a:lnTo>
                  <a:cubicBezTo>
                    <a:pt x="1600729" y="1616917"/>
                    <a:pt x="1562067" y="1655579"/>
                    <a:pt x="1514375" y="1655579"/>
                  </a:cubicBezTo>
                  <a:lnTo>
                    <a:pt x="86353" y="1655579"/>
                  </a:lnTo>
                  <a:cubicBezTo>
                    <a:pt x="38662" y="1655579"/>
                    <a:pt x="0" y="1616917"/>
                    <a:pt x="0" y="1569226"/>
                  </a:cubicBezTo>
                  <a:lnTo>
                    <a:pt x="0" y="86353"/>
                  </a:lnTo>
                  <a:cubicBezTo>
                    <a:pt x="0" y="38662"/>
                    <a:pt x="38662" y="0"/>
                    <a:pt x="86353" y="0"/>
                  </a:cubicBezTo>
                  <a:close/>
                </a:path>
              </a:pathLst>
            </a:custGeom>
            <a:solidFill>
              <a:srgbClr val="FFFFFF"/>
            </a:solidFill>
            <a:ln w="28575" cap="rnd">
              <a:solidFill>
                <a:srgbClr val="231F20"/>
              </a:solidFill>
              <a:prstDash val="solid"/>
              <a:round/>
            </a:ln>
          </p:spPr>
        </p:sp>
        <p:sp>
          <p:nvSpPr>
            <p:cNvPr name="TextBox 39" id="39"/>
            <p:cNvSpPr txBox="true"/>
            <p:nvPr/>
          </p:nvSpPr>
          <p:spPr>
            <a:xfrm>
              <a:off x="0" y="-38100"/>
              <a:ext cx="1600729" cy="1693679"/>
            </a:xfrm>
            <a:prstGeom prst="rect">
              <a:avLst/>
            </a:prstGeom>
          </p:spPr>
          <p:txBody>
            <a:bodyPr anchor="ctr" rtlCol="false" tIns="50800" lIns="50800" bIns="50800" rIns="50800"/>
            <a:lstStyle/>
            <a:p>
              <a:pPr algn="ctr">
                <a:lnSpc>
                  <a:spcPts val="2659"/>
                </a:lnSpc>
                <a:spcBef>
                  <a:spcPct val="0"/>
                </a:spcBef>
              </a:pPr>
            </a:p>
          </p:txBody>
        </p:sp>
      </p:grpSp>
      <p:grpSp>
        <p:nvGrpSpPr>
          <p:cNvPr name="Group 40" id="40"/>
          <p:cNvGrpSpPr/>
          <p:nvPr/>
        </p:nvGrpSpPr>
        <p:grpSpPr>
          <a:xfrm rot="0">
            <a:off x="1980674" y="7157736"/>
            <a:ext cx="4572351" cy="1576218"/>
            <a:chOff x="0" y="0"/>
            <a:chExt cx="1600729" cy="551816"/>
          </a:xfrm>
        </p:grpSpPr>
        <p:sp>
          <p:nvSpPr>
            <p:cNvPr name="Freeform 41" id="41"/>
            <p:cNvSpPr/>
            <p:nvPr/>
          </p:nvSpPr>
          <p:spPr>
            <a:xfrm flipH="false" flipV="false" rot="0">
              <a:off x="0" y="0"/>
              <a:ext cx="1600729" cy="551816"/>
            </a:xfrm>
            <a:custGeom>
              <a:avLst/>
              <a:gdLst/>
              <a:ahLst/>
              <a:cxnLst/>
              <a:rect r="r" b="b" t="t" l="l"/>
              <a:pathLst>
                <a:path h="551816" w="1600729">
                  <a:moveTo>
                    <a:pt x="50796" y="0"/>
                  </a:moveTo>
                  <a:lnTo>
                    <a:pt x="1549933" y="0"/>
                  </a:lnTo>
                  <a:cubicBezTo>
                    <a:pt x="1563405" y="0"/>
                    <a:pt x="1576325" y="5352"/>
                    <a:pt x="1585851" y="14878"/>
                  </a:cubicBezTo>
                  <a:cubicBezTo>
                    <a:pt x="1595377" y="24404"/>
                    <a:pt x="1600729" y="37324"/>
                    <a:pt x="1600729" y="50796"/>
                  </a:cubicBezTo>
                  <a:lnTo>
                    <a:pt x="1600729" y="501020"/>
                  </a:lnTo>
                  <a:cubicBezTo>
                    <a:pt x="1600729" y="529074"/>
                    <a:pt x="1577987" y="551816"/>
                    <a:pt x="1549933" y="551816"/>
                  </a:cubicBezTo>
                  <a:lnTo>
                    <a:pt x="50796" y="551816"/>
                  </a:lnTo>
                  <a:cubicBezTo>
                    <a:pt x="22742" y="551816"/>
                    <a:pt x="0" y="529074"/>
                    <a:pt x="0" y="501020"/>
                  </a:cubicBezTo>
                  <a:lnTo>
                    <a:pt x="0" y="50796"/>
                  </a:lnTo>
                  <a:cubicBezTo>
                    <a:pt x="0" y="22742"/>
                    <a:pt x="22742" y="0"/>
                    <a:pt x="50796" y="0"/>
                  </a:cubicBezTo>
                  <a:close/>
                </a:path>
              </a:pathLst>
            </a:custGeom>
            <a:solidFill>
              <a:srgbClr val="FFE397"/>
            </a:solidFill>
            <a:ln w="28575" cap="rnd">
              <a:solidFill>
                <a:srgbClr val="231F20"/>
              </a:solidFill>
              <a:prstDash val="solid"/>
              <a:round/>
            </a:ln>
          </p:spPr>
        </p:sp>
        <p:sp>
          <p:nvSpPr>
            <p:cNvPr name="TextBox 42" id="42"/>
            <p:cNvSpPr txBox="true"/>
            <p:nvPr/>
          </p:nvSpPr>
          <p:spPr>
            <a:xfrm>
              <a:off x="0" y="-38100"/>
              <a:ext cx="1600729" cy="589916"/>
            </a:xfrm>
            <a:prstGeom prst="rect">
              <a:avLst/>
            </a:prstGeom>
          </p:spPr>
          <p:txBody>
            <a:bodyPr anchor="ctr" rtlCol="false" tIns="50800" lIns="50800" bIns="50800" rIns="50800"/>
            <a:lstStyle/>
            <a:p>
              <a:pPr algn="ctr">
                <a:lnSpc>
                  <a:spcPts val="2659"/>
                </a:lnSpc>
                <a:spcBef>
                  <a:spcPct val="0"/>
                </a:spcBef>
              </a:pPr>
            </a:p>
          </p:txBody>
        </p:sp>
      </p:grpSp>
      <p:grpSp>
        <p:nvGrpSpPr>
          <p:cNvPr name="Group 43" id="43"/>
          <p:cNvGrpSpPr>
            <a:grpSpLocks noChangeAspect="true"/>
          </p:cNvGrpSpPr>
          <p:nvPr/>
        </p:nvGrpSpPr>
        <p:grpSpPr>
          <a:xfrm rot="0">
            <a:off x="2208336" y="2447046"/>
            <a:ext cx="4125536" cy="4125536"/>
            <a:chOff x="0" y="0"/>
            <a:chExt cx="6350000" cy="6350000"/>
          </a:xfrm>
        </p:grpSpPr>
        <p:sp>
          <p:nvSpPr>
            <p:cNvPr name="Freeform 44" id="44"/>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16"/>
              <a:stretch>
                <a:fillRect l="0" t="-16555" r="0" b="-16555"/>
              </a:stretch>
            </a:blipFill>
          </p:spPr>
        </p:sp>
      </p:grpSp>
      <p:grpSp>
        <p:nvGrpSpPr>
          <p:cNvPr name="Group 45" id="45"/>
          <p:cNvGrpSpPr/>
          <p:nvPr/>
        </p:nvGrpSpPr>
        <p:grpSpPr>
          <a:xfrm rot="0">
            <a:off x="6994853" y="2145302"/>
            <a:ext cx="4572351" cy="4729026"/>
            <a:chOff x="0" y="0"/>
            <a:chExt cx="1600729" cy="1655579"/>
          </a:xfrm>
        </p:grpSpPr>
        <p:sp>
          <p:nvSpPr>
            <p:cNvPr name="Freeform 46" id="46"/>
            <p:cNvSpPr/>
            <p:nvPr/>
          </p:nvSpPr>
          <p:spPr>
            <a:xfrm flipH="false" flipV="false" rot="0">
              <a:off x="0" y="0"/>
              <a:ext cx="1600729" cy="1655579"/>
            </a:xfrm>
            <a:custGeom>
              <a:avLst/>
              <a:gdLst/>
              <a:ahLst/>
              <a:cxnLst/>
              <a:rect r="r" b="b" t="t" l="l"/>
              <a:pathLst>
                <a:path h="1655579" w="1600729">
                  <a:moveTo>
                    <a:pt x="86353" y="0"/>
                  </a:moveTo>
                  <a:lnTo>
                    <a:pt x="1514375" y="0"/>
                  </a:lnTo>
                  <a:cubicBezTo>
                    <a:pt x="1537278" y="0"/>
                    <a:pt x="1559242" y="9098"/>
                    <a:pt x="1575436" y="25292"/>
                  </a:cubicBezTo>
                  <a:cubicBezTo>
                    <a:pt x="1591631" y="41487"/>
                    <a:pt x="1600729" y="63451"/>
                    <a:pt x="1600729" y="86353"/>
                  </a:cubicBezTo>
                  <a:lnTo>
                    <a:pt x="1600729" y="1569226"/>
                  </a:lnTo>
                  <a:cubicBezTo>
                    <a:pt x="1600729" y="1616917"/>
                    <a:pt x="1562067" y="1655579"/>
                    <a:pt x="1514375" y="1655579"/>
                  </a:cubicBezTo>
                  <a:lnTo>
                    <a:pt x="86353" y="1655579"/>
                  </a:lnTo>
                  <a:cubicBezTo>
                    <a:pt x="38662" y="1655579"/>
                    <a:pt x="0" y="1616917"/>
                    <a:pt x="0" y="1569226"/>
                  </a:cubicBezTo>
                  <a:lnTo>
                    <a:pt x="0" y="86353"/>
                  </a:lnTo>
                  <a:cubicBezTo>
                    <a:pt x="0" y="38662"/>
                    <a:pt x="38662" y="0"/>
                    <a:pt x="86353" y="0"/>
                  </a:cubicBezTo>
                  <a:close/>
                </a:path>
              </a:pathLst>
            </a:custGeom>
            <a:solidFill>
              <a:srgbClr val="FFFFFF"/>
            </a:solidFill>
            <a:ln w="28575" cap="rnd">
              <a:solidFill>
                <a:srgbClr val="231F20"/>
              </a:solidFill>
              <a:prstDash val="solid"/>
              <a:round/>
            </a:ln>
          </p:spPr>
        </p:sp>
        <p:sp>
          <p:nvSpPr>
            <p:cNvPr name="TextBox 47" id="47"/>
            <p:cNvSpPr txBox="true"/>
            <p:nvPr/>
          </p:nvSpPr>
          <p:spPr>
            <a:xfrm>
              <a:off x="0" y="-38100"/>
              <a:ext cx="1600729" cy="1693679"/>
            </a:xfrm>
            <a:prstGeom prst="rect">
              <a:avLst/>
            </a:prstGeom>
          </p:spPr>
          <p:txBody>
            <a:bodyPr anchor="ctr" rtlCol="false" tIns="50800" lIns="50800" bIns="50800" rIns="50800"/>
            <a:lstStyle/>
            <a:p>
              <a:pPr algn="ctr">
                <a:lnSpc>
                  <a:spcPts val="2659"/>
                </a:lnSpc>
                <a:spcBef>
                  <a:spcPct val="0"/>
                </a:spcBef>
              </a:pPr>
            </a:p>
          </p:txBody>
        </p:sp>
      </p:grpSp>
      <p:grpSp>
        <p:nvGrpSpPr>
          <p:cNvPr name="Group 48" id="48"/>
          <p:cNvGrpSpPr/>
          <p:nvPr/>
        </p:nvGrpSpPr>
        <p:grpSpPr>
          <a:xfrm rot="0">
            <a:off x="6857825" y="7157736"/>
            <a:ext cx="4572351" cy="1576218"/>
            <a:chOff x="0" y="0"/>
            <a:chExt cx="1600729" cy="551816"/>
          </a:xfrm>
        </p:grpSpPr>
        <p:sp>
          <p:nvSpPr>
            <p:cNvPr name="Freeform 49" id="49"/>
            <p:cNvSpPr/>
            <p:nvPr/>
          </p:nvSpPr>
          <p:spPr>
            <a:xfrm flipH="false" flipV="false" rot="0">
              <a:off x="0" y="0"/>
              <a:ext cx="1600729" cy="551816"/>
            </a:xfrm>
            <a:custGeom>
              <a:avLst/>
              <a:gdLst/>
              <a:ahLst/>
              <a:cxnLst/>
              <a:rect r="r" b="b" t="t" l="l"/>
              <a:pathLst>
                <a:path h="551816" w="1600729">
                  <a:moveTo>
                    <a:pt x="50796" y="0"/>
                  </a:moveTo>
                  <a:lnTo>
                    <a:pt x="1549933" y="0"/>
                  </a:lnTo>
                  <a:cubicBezTo>
                    <a:pt x="1563405" y="0"/>
                    <a:pt x="1576325" y="5352"/>
                    <a:pt x="1585851" y="14878"/>
                  </a:cubicBezTo>
                  <a:cubicBezTo>
                    <a:pt x="1595377" y="24404"/>
                    <a:pt x="1600729" y="37324"/>
                    <a:pt x="1600729" y="50796"/>
                  </a:cubicBezTo>
                  <a:lnTo>
                    <a:pt x="1600729" y="501020"/>
                  </a:lnTo>
                  <a:cubicBezTo>
                    <a:pt x="1600729" y="529074"/>
                    <a:pt x="1577987" y="551816"/>
                    <a:pt x="1549933" y="551816"/>
                  </a:cubicBezTo>
                  <a:lnTo>
                    <a:pt x="50796" y="551816"/>
                  </a:lnTo>
                  <a:cubicBezTo>
                    <a:pt x="22742" y="551816"/>
                    <a:pt x="0" y="529074"/>
                    <a:pt x="0" y="501020"/>
                  </a:cubicBezTo>
                  <a:lnTo>
                    <a:pt x="0" y="50796"/>
                  </a:lnTo>
                  <a:cubicBezTo>
                    <a:pt x="0" y="22742"/>
                    <a:pt x="22742" y="0"/>
                    <a:pt x="50796" y="0"/>
                  </a:cubicBezTo>
                  <a:close/>
                </a:path>
              </a:pathLst>
            </a:custGeom>
            <a:solidFill>
              <a:srgbClr val="FFE397"/>
            </a:solidFill>
            <a:ln w="28575" cap="rnd">
              <a:solidFill>
                <a:srgbClr val="231F20"/>
              </a:solidFill>
              <a:prstDash val="solid"/>
              <a:round/>
            </a:ln>
          </p:spPr>
        </p:sp>
        <p:sp>
          <p:nvSpPr>
            <p:cNvPr name="TextBox 50" id="50"/>
            <p:cNvSpPr txBox="true"/>
            <p:nvPr/>
          </p:nvSpPr>
          <p:spPr>
            <a:xfrm>
              <a:off x="0" y="-38100"/>
              <a:ext cx="1600729" cy="589916"/>
            </a:xfrm>
            <a:prstGeom prst="rect">
              <a:avLst/>
            </a:prstGeom>
          </p:spPr>
          <p:txBody>
            <a:bodyPr anchor="ctr" rtlCol="false" tIns="50800" lIns="50800" bIns="50800" rIns="50800"/>
            <a:lstStyle/>
            <a:p>
              <a:pPr algn="ctr">
                <a:lnSpc>
                  <a:spcPts val="2659"/>
                </a:lnSpc>
                <a:spcBef>
                  <a:spcPct val="0"/>
                </a:spcBef>
              </a:pPr>
            </a:p>
          </p:txBody>
        </p:sp>
      </p:grpSp>
      <p:grpSp>
        <p:nvGrpSpPr>
          <p:cNvPr name="Group 51" id="51"/>
          <p:cNvGrpSpPr>
            <a:grpSpLocks noChangeAspect="true"/>
          </p:cNvGrpSpPr>
          <p:nvPr/>
        </p:nvGrpSpPr>
        <p:grpSpPr>
          <a:xfrm rot="0">
            <a:off x="7215013" y="2447046"/>
            <a:ext cx="4125536" cy="4125536"/>
            <a:chOff x="0" y="0"/>
            <a:chExt cx="6350000" cy="6350000"/>
          </a:xfrm>
        </p:grpSpPr>
        <p:sp>
          <p:nvSpPr>
            <p:cNvPr name="Freeform 52" id="52"/>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17"/>
              <a:stretch>
                <a:fillRect l="-16747" t="0" r="-16747" b="0"/>
              </a:stretch>
            </a:blipFill>
          </p:spPr>
        </p:sp>
      </p:grpSp>
      <p:grpSp>
        <p:nvGrpSpPr>
          <p:cNvPr name="Group 53" id="53"/>
          <p:cNvGrpSpPr/>
          <p:nvPr/>
        </p:nvGrpSpPr>
        <p:grpSpPr>
          <a:xfrm rot="0">
            <a:off x="12008276" y="2145302"/>
            <a:ext cx="4572351" cy="4729026"/>
            <a:chOff x="0" y="0"/>
            <a:chExt cx="1600729" cy="1655579"/>
          </a:xfrm>
        </p:grpSpPr>
        <p:sp>
          <p:nvSpPr>
            <p:cNvPr name="Freeform 54" id="54"/>
            <p:cNvSpPr/>
            <p:nvPr/>
          </p:nvSpPr>
          <p:spPr>
            <a:xfrm flipH="false" flipV="false" rot="0">
              <a:off x="0" y="0"/>
              <a:ext cx="1600729" cy="1655579"/>
            </a:xfrm>
            <a:custGeom>
              <a:avLst/>
              <a:gdLst/>
              <a:ahLst/>
              <a:cxnLst/>
              <a:rect r="r" b="b" t="t" l="l"/>
              <a:pathLst>
                <a:path h="1655579" w="1600729">
                  <a:moveTo>
                    <a:pt x="86353" y="0"/>
                  </a:moveTo>
                  <a:lnTo>
                    <a:pt x="1514375" y="0"/>
                  </a:lnTo>
                  <a:cubicBezTo>
                    <a:pt x="1537278" y="0"/>
                    <a:pt x="1559242" y="9098"/>
                    <a:pt x="1575436" y="25292"/>
                  </a:cubicBezTo>
                  <a:cubicBezTo>
                    <a:pt x="1591631" y="41487"/>
                    <a:pt x="1600729" y="63451"/>
                    <a:pt x="1600729" y="86353"/>
                  </a:cubicBezTo>
                  <a:lnTo>
                    <a:pt x="1600729" y="1569226"/>
                  </a:lnTo>
                  <a:cubicBezTo>
                    <a:pt x="1600729" y="1616917"/>
                    <a:pt x="1562067" y="1655579"/>
                    <a:pt x="1514375" y="1655579"/>
                  </a:cubicBezTo>
                  <a:lnTo>
                    <a:pt x="86353" y="1655579"/>
                  </a:lnTo>
                  <a:cubicBezTo>
                    <a:pt x="38662" y="1655579"/>
                    <a:pt x="0" y="1616917"/>
                    <a:pt x="0" y="1569226"/>
                  </a:cubicBezTo>
                  <a:lnTo>
                    <a:pt x="0" y="86353"/>
                  </a:lnTo>
                  <a:cubicBezTo>
                    <a:pt x="0" y="38662"/>
                    <a:pt x="38662" y="0"/>
                    <a:pt x="86353" y="0"/>
                  </a:cubicBezTo>
                  <a:close/>
                </a:path>
              </a:pathLst>
            </a:custGeom>
            <a:solidFill>
              <a:srgbClr val="FFFFFF"/>
            </a:solidFill>
            <a:ln w="28575" cap="rnd">
              <a:solidFill>
                <a:srgbClr val="231F20"/>
              </a:solidFill>
              <a:prstDash val="solid"/>
              <a:round/>
            </a:ln>
          </p:spPr>
        </p:sp>
        <p:sp>
          <p:nvSpPr>
            <p:cNvPr name="TextBox 55" id="55"/>
            <p:cNvSpPr txBox="true"/>
            <p:nvPr/>
          </p:nvSpPr>
          <p:spPr>
            <a:xfrm>
              <a:off x="0" y="-38100"/>
              <a:ext cx="1600729" cy="1693679"/>
            </a:xfrm>
            <a:prstGeom prst="rect">
              <a:avLst/>
            </a:prstGeom>
          </p:spPr>
          <p:txBody>
            <a:bodyPr anchor="ctr" rtlCol="false" tIns="50800" lIns="50800" bIns="50800" rIns="50800"/>
            <a:lstStyle/>
            <a:p>
              <a:pPr algn="ctr">
                <a:lnSpc>
                  <a:spcPts val="2659"/>
                </a:lnSpc>
                <a:spcBef>
                  <a:spcPct val="0"/>
                </a:spcBef>
              </a:pPr>
            </a:p>
          </p:txBody>
        </p:sp>
      </p:grpSp>
      <p:grpSp>
        <p:nvGrpSpPr>
          <p:cNvPr name="Group 56" id="56"/>
          <p:cNvGrpSpPr/>
          <p:nvPr/>
        </p:nvGrpSpPr>
        <p:grpSpPr>
          <a:xfrm rot="0">
            <a:off x="12008276" y="7113207"/>
            <a:ext cx="4572351" cy="1576218"/>
            <a:chOff x="0" y="0"/>
            <a:chExt cx="1600729" cy="551816"/>
          </a:xfrm>
        </p:grpSpPr>
        <p:sp>
          <p:nvSpPr>
            <p:cNvPr name="Freeform 57" id="57"/>
            <p:cNvSpPr/>
            <p:nvPr/>
          </p:nvSpPr>
          <p:spPr>
            <a:xfrm flipH="false" flipV="false" rot="0">
              <a:off x="0" y="0"/>
              <a:ext cx="1600729" cy="551816"/>
            </a:xfrm>
            <a:custGeom>
              <a:avLst/>
              <a:gdLst/>
              <a:ahLst/>
              <a:cxnLst/>
              <a:rect r="r" b="b" t="t" l="l"/>
              <a:pathLst>
                <a:path h="551816" w="1600729">
                  <a:moveTo>
                    <a:pt x="50796" y="0"/>
                  </a:moveTo>
                  <a:lnTo>
                    <a:pt x="1549933" y="0"/>
                  </a:lnTo>
                  <a:cubicBezTo>
                    <a:pt x="1563405" y="0"/>
                    <a:pt x="1576325" y="5352"/>
                    <a:pt x="1585851" y="14878"/>
                  </a:cubicBezTo>
                  <a:cubicBezTo>
                    <a:pt x="1595377" y="24404"/>
                    <a:pt x="1600729" y="37324"/>
                    <a:pt x="1600729" y="50796"/>
                  </a:cubicBezTo>
                  <a:lnTo>
                    <a:pt x="1600729" y="501020"/>
                  </a:lnTo>
                  <a:cubicBezTo>
                    <a:pt x="1600729" y="529074"/>
                    <a:pt x="1577987" y="551816"/>
                    <a:pt x="1549933" y="551816"/>
                  </a:cubicBezTo>
                  <a:lnTo>
                    <a:pt x="50796" y="551816"/>
                  </a:lnTo>
                  <a:cubicBezTo>
                    <a:pt x="22742" y="551816"/>
                    <a:pt x="0" y="529074"/>
                    <a:pt x="0" y="501020"/>
                  </a:cubicBezTo>
                  <a:lnTo>
                    <a:pt x="0" y="50796"/>
                  </a:lnTo>
                  <a:cubicBezTo>
                    <a:pt x="0" y="22742"/>
                    <a:pt x="22742" y="0"/>
                    <a:pt x="50796" y="0"/>
                  </a:cubicBezTo>
                  <a:close/>
                </a:path>
              </a:pathLst>
            </a:custGeom>
            <a:solidFill>
              <a:srgbClr val="FFE397"/>
            </a:solidFill>
            <a:ln w="28575" cap="rnd">
              <a:solidFill>
                <a:srgbClr val="231F20"/>
              </a:solidFill>
              <a:prstDash val="solid"/>
              <a:round/>
            </a:ln>
          </p:spPr>
        </p:sp>
        <p:sp>
          <p:nvSpPr>
            <p:cNvPr name="TextBox 58" id="58"/>
            <p:cNvSpPr txBox="true"/>
            <p:nvPr/>
          </p:nvSpPr>
          <p:spPr>
            <a:xfrm>
              <a:off x="0" y="-38100"/>
              <a:ext cx="1600729" cy="589916"/>
            </a:xfrm>
            <a:prstGeom prst="rect">
              <a:avLst/>
            </a:prstGeom>
          </p:spPr>
          <p:txBody>
            <a:bodyPr anchor="ctr" rtlCol="false" tIns="50800" lIns="50800" bIns="50800" rIns="50800"/>
            <a:lstStyle/>
            <a:p>
              <a:pPr algn="ctr">
                <a:lnSpc>
                  <a:spcPts val="2659"/>
                </a:lnSpc>
                <a:spcBef>
                  <a:spcPct val="0"/>
                </a:spcBef>
              </a:pPr>
            </a:p>
          </p:txBody>
        </p:sp>
      </p:grpSp>
      <p:grpSp>
        <p:nvGrpSpPr>
          <p:cNvPr name="Group 59" id="59"/>
          <p:cNvGrpSpPr>
            <a:grpSpLocks noChangeAspect="true"/>
          </p:cNvGrpSpPr>
          <p:nvPr/>
        </p:nvGrpSpPr>
        <p:grpSpPr>
          <a:xfrm rot="0">
            <a:off x="12231683" y="2447046"/>
            <a:ext cx="4125536" cy="4125536"/>
            <a:chOff x="0" y="0"/>
            <a:chExt cx="6350000" cy="6350000"/>
          </a:xfrm>
        </p:grpSpPr>
        <p:sp>
          <p:nvSpPr>
            <p:cNvPr name="Freeform 60" id="60"/>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18"/>
              <a:stretch>
                <a:fillRect l="0" t="-6303" r="0" b="-23720"/>
              </a:stretch>
            </a:blipFill>
          </p:spPr>
        </p:sp>
      </p:grpSp>
      <p:sp>
        <p:nvSpPr>
          <p:cNvPr name="TextBox 61" id="61"/>
          <p:cNvSpPr txBox="true"/>
          <p:nvPr/>
        </p:nvSpPr>
        <p:spPr>
          <a:xfrm rot="0">
            <a:off x="2370183" y="8198569"/>
            <a:ext cx="3801842" cy="490855"/>
          </a:xfrm>
          <a:prstGeom prst="rect">
            <a:avLst/>
          </a:prstGeom>
        </p:spPr>
        <p:txBody>
          <a:bodyPr anchor="t" rtlCol="false" tIns="0" lIns="0" bIns="0" rIns="0">
            <a:spAutoFit/>
          </a:bodyPr>
          <a:lstStyle/>
          <a:p>
            <a:pPr algn="ctr">
              <a:lnSpc>
                <a:spcPts val="3919"/>
              </a:lnSpc>
            </a:pPr>
            <a:r>
              <a:rPr lang="en-US" sz="2799">
                <a:solidFill>
                  <a:srgbClr val="231F20"/>
                </a:solidFill>
                <a:latin typeface="Kollektif"/>
                <a:ea typeface="Kollektif"/>
                <a:cs typeface="Kollektif"/>
                <a:sym typeface="Kollektif"/>
              </a:rPr>
              <a:t>A24CS0171</a:t>
            </a:r>
          </a:p>
        </p:txBody>
      </p:sp>
      <p:sp>
        <p:nvSpPr>
          <p:cNvPr name="TextBox 62" id="62"/>
          <p:cNvSpPr txBox="true"/>
          <p:nvPr/>
        </p:nvSpPr>
        <p:spPr>
          <a:xfrm rot="0">
            <a:off x="2365929" y="7143915"/>
            <a:ext cx="3801842" cy="1109345"/>
          </a:xfrm>
          <a:prstGeom prst="rect">
            <a:avLst/>
          </a:prstGeom>
        </p:spPr>
        <p:txBody>
          <a:bodyPr anchor="t" rtlCol="false" tIns="0" lIns="0" bIns="0" rIns="0">
            <a:spAutoFit/>
          </a:bodyPr>
          <a:lstStyle/>
          <a:p>
            <a:pPr algn="ctr">
              <a:lnSpc>
                <a:spcPts val="4480"/>
              </a:lnSpc>
            </a:pPr>
            <a:r>
              <a:rPr lang="en-US" b="true" sz="3200">
                <a:solidFill>
                  <a:srgbClr val="231F20"/>
                </a:solidFill>
                <a:latin typeface="Kollektif Bold"/>
                <a:ea typeface="Kollektif Bold"/>
                <a:cs typeface="Kollektif Bold"/>
                <a:sym typeface="Kollektif Bold"/>
              </a:rPr>
              <a:t>Nurin Hazwani Binti Hussin</a:t>
            </a:r>
          </a:p>
        </p:txBody>
      </p:sp>
      <p:sp>
        <p:nvSpPr>
          <p:cNvPr name="TextBox 63" id="63"/>
          <p:cNvSpPr txBox="true"/>
          <p:nvPr/>
        </p:nvSpPr>
        <p:spPr>
          <a:xfrm rot="0">
            <a:off x="7243079" y="8256401"/>
            <a:ext cx="3801842" cy="490855"/>
          </a:xfrm>
          <a:prstGeom prst="rect">
            <a:avLst/>
          </a:prstGeom>
        </p:spPr>
        <p:txBody>
          <a:bodyPr anchor="t" rtlCol="false" tIns="0" lIns="0" bIns="0" rIns="0">
            <a:spAutoFit/>
          </a:bodyPr>
          <a:lstStyle/>
          <a:p>
            <a:pPr algn="ctr">
              <a:lnSpc>
                <a:spcPts val="3919"/>
              </a:lnSpc>
            </a:pPr>
            <a:r>
              <a:rPr lang="en-US" sz="2799">
                <a:solidFill>
                  <a:srgbClr val="231F20"/>
                </a:solidFill>
                <a:latin typeface="Kollektif"/>
                <a:ea typeface="Kollektif"/>
                <a:cs typeface="Kollektif"/>
                <a:sym typeface="Kollektif"/>
              </a:rPr>
              <a:t>A24CS0209</a:t>
            </a:r>
          </a:p>
        </p:txBody>
      </p:sp>
      <p:sp>
        <p:nvSpPr>
          <p:cNvPr name="TextBox 64" id="64"/>
          <p:cNvSpPr txBox="true"/>
          <p:nvPr/>
        </p:nvSpPr>
        <p:spPr>
          <a:xfrm rot="0">
            <a:off x="7346698" y="7202839"/>
            <a:ext cx="3801842" cy="1109345"/>
          </a:xfrm>
          <a:prstGeom prst="rect">
            <a:avLst/>
          </a:prstGeom>
        </p:spPr>
        <p:txBody>
          <a:bodyPr anchor="t" rtlCol="false" tIns="0" lIns="0" bIns="0" rIns="0">
            <a:spAutoFit/>
          </a:bodyPr>
          <a:lstStyle/>
          <a:p>
            <a:pPr algn="ctr">
              <a:lnSpc>
                <a:spcPts val="4480"/>
              </a:lnSpc>
            </a:pPr>
            <a:r>
              <a:rPr lang="en-US" sz="3200" b="true">
                <a:solidFill>
                  <a:srgbClr val="231F20"/>
                </a:solidFill>
                <a:latin typeface="Kollektif Bold"/>
                <a:ea typeface="Kollektif Bold"/>
                <a:cs typeface="Kollektif Bold"/>
                <a:sym typeface="Kollektif Bold"/>
              </a:rPr>
              <a:t>Wardina Safiah</a:t>
            </a:r>
          </a:p>
          <a:p>
            <a:pPr algn="ctr">
              <a:lnSpc>
                <a:spcPts val="4480"/>
              </a:lnSpc>
            </a:pPr>
            <a:r>
              <a:rPr lang="en-US" b="true" sz="3200">
                <a:solidFill>
                  <a:srgbClr val="231F20"/>
                </a:solidFill>
                <a:latin typeface="Kollektif Bold"/>
                <a:ea typeface="Kollektif Bold"/>
                <a:cs typeface="Kollektif Bold"/>
                <a:sym typeface="Kollektif Bold"/>
              </a:rPr>
              <a:t>Binti Harun</a:t>
            </a:r>
          </a:p>
        </p:txBody>
      </p:sp>
      <p:sp>
        <p:nvSpPr>
          <p:cNvPr name="TextBox 65" id="65"/>
          <p:cNvSpPr txBox="true"/>
          <p:nvPr/>
        </p:nvSpPr>
        <p:spPr>
          <a:xfrm rot="0">
            <a:off x="12393531" y="8230179"/>
            <a:ext cx="3801842" cy="490855"/>
          </a:xfrm>
          <a:prstGeom prst="rect">
            <a:avLst/>
          </a:prstGeom>
        </p:spPr>
        <p:txBody>
          <a:bodyPr anchor="t" rtlCol="false" tIns="0" lIns="0" bIns="0" rIns="0">
            <a:spAutoFit/>
          </a:bodyPr>
          <a:lstStyle/>
          <a:p>
            <a:pPr algn="ctr">
              <a:lnSpc>
                <a:spcPts val="3919"/>
              </a:lnSpc>
            </a:pPr>
            <a:r>
              <a:rPr lang="en-US" sz="2799">
                <a:solidFill>
                  <a:srgbClr val="231F20"/>
                </a:solidFill>
                <a:latin typeface="Kollektif"/>
                <a:ea typeface="Kollektif"/>
                <a:cs typeface="Kollektif"/>
                <a:sym typeface="Kollektif"/>
              </a:rPr>
              <a:t>A24CS0160</a:t>
            </a:r>
          </a:p>
        </p:txBody>
      </p:sp>
      <p:sp>
        <p:nvSpPr>
          <p:cNvPr name="TextBox 66" id="66"/>
          <p:cNvSpPr txBox="true"/>
          <p:nvPr/>
        </p:nvSpPr>
        <p:spPr>
          <a:xfrm rot="0">
            <a:off x="12439825" y="7160078"/>
            <a:ext cx="3801842" cy="1109345"/>
          </a:xfrm>
          <a:prstGeom prst="rect">
            <a:avLst/>
          </a:prstGeom>
        </p:spPr>
        <p:txBody>
          <a:bodyPr anchor="t" rtlCol="false" tIns="0" lIns="0" bIns="0" rIns="0">
            <a:spAutoFit/>
          </a:bodyPr>
          <a:lstStyle/>
          <a:p>
            <a:pPr algn="ctr">
              <a:lnSpc>
                <a:spcPts val="4480"/>
              </a:lnSpc>
            </a:pPr>
            <a:r>
              <a:rPr lang="en-US" sz="3200" b="true">
                <a:solidFill>
                  <a:srgbClr val="231F20"/>
                </a:solidFill>
                <a:latin typeface="Kollektif Bold"/>
                <a:ea typeface="Kollektif Bold"/>
                <a:cs typeface="Kollektif Bold"/>
                <a:sym typeface="Kollektif Bold"/>
              </a:rPr>
              <a:t>Nur Elisa Afira</a:t>
            </a:r>
          </a:p>
          <a:p>
            <a:pPr algn="ctr">
              <a:lnSpc>
                <a:spcPts val="4480"/>
              </a:lnSpc>
            </a:pPr>
            <a:r>
              <a:rPr lang="en-US" b="true" sz="3200">
                <a:solidFill>
                  <a:srgbClr val="231F20"/>
                </a:solidFill>
                <a:latin typeface="Kollektif Bold"/>
                <a:ea typeface="Kollektif Bold"/>
                <a:cs typeface="Kollektif Bold"/>
                <a:sym typeface="Kollektif Bold"/>
              </a:rPr>
              <a:t>Binti Mohd Nazir</a:t>
            </a:r>
          </a:p>
        </p:txBody>
      </p:sp>
      <p:sp>
        <p:nvSpPr>
          <p:cNvPr name="TextBox 67" id="67"/>
          <p:cNvSpPr txBox="true"/>
          <p:nvPr/>
        </p:nvSpPr>
        <p:spPr>
          <a:xfrm rot="0">
            <a:off x="4891193" y="115842"/>
            <a:ext cx="8773176" cy="1391285"/>
          </a:xfrm>
          <a:prstGeom prst="rect">
            <a:avLst/>
          </a:prstGeom>
        </p:spPr>
        <p:txBody>
          <a:bodyPr anchor="t" rtlCol="false" tIns="0" lIns="0" bIns="0" rIns="0">
            <a:spAutoFit/>
          </a:bodyPr>
          <a:lstStyle/>
          <a:p>
            <a:pPr algn="ctr">
              <a:lnSpc>
                <a:spcPts val="7840"/>
              </a:lnSpc>
            </a:pPr>
            <a:r>
              <a:rPr lang="en-US" sz="5600" b="true">
                <a:solidFill>
                  <a:srgbClr val="485B90"/>
                </a:solidFill>
                <a:latin typeface="Cakerolli Ultra-Bold"/>
                <a:ea typeface="Cakerolli Ultra-Bold"/>
                <a:cs typeface="Cakerolli Ultra-Bold"/>
                <a:sym typeface="Cakerolli Ultra-Bold"/>
              </a:rPr>
              <a:t>Introduce the teammate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grpSp>
        <p:nvGrpSpPr>
          <p:cNvPr name="Group 2" id="2"/>
          <p:cNvGrpSpPr/>
          <p:nvPr/>
        </p:nvGrpSpPr>
        <p:grpSpPr>
          <a:xfrm rot="0">
            <a:off x="358401" y="584106"/>
            <a:ext cx="17542623" cy="9163507"/>
            <a:chOff x="0" y="0"/>
            <a:chExt cx="23390165" cy="12218010"/>
          </a:xfrm>
        </p:grpSpPr>
        <p:sp>
          <p:nvSpPr>
            <p:cNvPr name="Freeform 3" id="3"/>
            <p:cNvSpPr/>
            <p:nvPr/>
          </p:nvSpPr>
          <p:spPr>
            <a:xfrm flipH="false" flipV="false" rot="0">
              <a:off x="1205521"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55096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92507"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3405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05521"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55096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892507"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23405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05521"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55096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892507"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23405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05521"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655096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1892507"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23405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0"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0"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0"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22578344"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22578344"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22578344"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0">
              <a:off x="22578344"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grpSp>
      <p:sp>
        <p:nvSpPr>
          <p:cNvPr name="Freeform 27" id="27"/>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8" id="28"/>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9" id="29"/>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30" id="30"/>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1" id="31"/>
          <p:cNvSpPr/>
          <p:nvPr/>
        </p:nvSpPr>
        <p:spPr>
          <a:xfrm flipH="false" flipV="false" rot="323603">
            <a:off x="523534" y="9015883"/>
            <a:ext cx="710251" cy="892756"/>
          </a:xfrm>
          <a:custGeom>
            <a:avLst/>
            <a:gdLst/>
            <a:ahLst/>
            <a:cxnLst/>
            <a:rect r="r" b="b" t="t" l="l"/>
            <a:pathLst>
              <a:path h="892756" w="710251">
                <a:moveTo>
                  <a:pt x="0" y="0"/>
                </a:moveTo>
                <a:lnTo>
                  <a:pt x="710250" y="0"/>
                </a:lnTo>
                <a:lnTo>
                  <a:pt x="710250" y="892757"/>
                </a:lnTo>
                <a:lnTo>
                  <a:pt x="0" y="892757"/>
                </a:lnTo>
                <a:lnTo>
                  <a:pt x="0" y="0"/>
                </a:lnTo>
                <a:close/>
              </a:path>
            </a:pathLst>
          </a:custGeom>
          <a:blipFill>
            <a:blip r:embed="rId6">
              <a:extLst>
                <a:ext uri="{96DAC541-7B7A-43D3-8B79-37D633B846F1}">
                  <asvg:svgBlip xmlns:asvg="http://schemas.microsoft.com/office/drawing/2016/SVG/main" r:embed="rId7"/>
                </a:ext>
              </a:extLst>
            </a:blip>
            <a:stretch>
              <a:fillRect l="-127975" t="-28590" r="-17420" b="-104172"/>
            </a:stretch>
          </a:blipFill>
        </p:spPr>
      </p:sp>
      <p:sp>
        <p:nvSpPr>
          <p:cNvPr name="Freeform 32" id="32"/>
          <p:cNvSpPr/>
          <p:nvPr/>
        </p:nvSpPr>
        <p:spPr>
          <a:xfrm flipH="false" flipV="false" rot="0">
            <a:off x="-1893238" y="4563499"/>
            <a:ext cx="4836473" cy="1204721"/>
          </a:xfrm>
          <a:custGeom>
            <a:avLst/>
            <a:gdLst/>
            <a:ahLst/>
            <a:cxnLst/>
            <a:rect r="r" b="b" t="t" l="l"/>
            <a:pathLst>
              <a:path h="1204721" w="4836473">
                <a:moveTo>
                  <a:pt x="0" y="0"/>
                </a:moveTo>
                <a:lnTo>
                  <a:pt x="4836473" y="0"/>
                </a:lnTo>
                <a:lnTo>
                  <a:pt x="4836473" y="1204722"/>
                </a:lnTo>
                <a:lnTo>
                  <a:pt x="0" y="12047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true" flipV="false" rot="0">
            <a:off x="15482788" y="4563499"/>
            <a:ext cx="4836473" cy="1204721"/>
          </a:xfrm>
          <a:custGeom>
            <a:avLst/>
            <a:gdLst/>
            <a:ahLst/>
            <a:cxnLst/>
            <a:rect r="r" b="b" t="t" l="l"/>
            <a:pathLst>
              <a:path h="1204721" w="4836473">
                <a:moveTo>
                  <a:pt x="4836473" y="0"/>
                </a:moveTo>
                <a:lnTo>
                  <a:pt x="0" y="0"/>
                </a:lnTo>
                <a:lnTo>
                  <a:pt x="0" y="1204722"/>
                </a:lnTo>
                <a:lnTo>
                  <a:pt x="4836473" y="1204722"/>
                </a:lnTo>
                <a:lnTo>
                  <a:pt x="483647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323603">
            <a:off x="17843423" y="1060103"/>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6">
              <a:extLst>
                <a:ext uri="{96DAC541-7B7A-43D3-8B79-37D633B846F1}">
                  <asvg:svgBlip xmlns:asvg="http://schemas.microsoft.com/office/drawing/2016/SVG/main" r:embed="rId7"/>
                </a:ext>
              </a:extLst>
            </a:blip>
            <a:stretch>
              <a:fillRect l="-127975" t="-28590" r="-17420" b="-104172"/>
            </a:stretch>
          </a:blipFill>
        </p:spPr>
      </p:sp>
      <p:sp>
        <p:nvSpPr>
          <p:cNvPr name="Freeform 35" id="35"/>
          <p:cNvSpPr/>
          <p:nvPr/>
        </p:nvSpPr>
        <p:spPr>
          <a:xfrm flipH="false" flipV="false" rot="0">
            <a:off x="3038485" y="1724324"/>
            <a:ext cx="12346318" cy="6883072"/>
          </a:xfrm>
          <a:custGeom>
            <a:avLst/>
            <a:gdLst/>
            <a:ahLst/>
            <a:cxnLst/>
            <a:rect r="r" b="b" t="t" l="l"/>
            <a:pathLst>
              <a:path h="6883072" w="12346318">
                <a:moveTo>
                  <a:pt x="0" y="0"/>
                </a:moveTo>
                <a:lnTo>
                  <a:pt x="12346318" y="0"/>
                </a:lnTo>
                <a:lnTo>
                  <a:pt x="12346318" y="6883072"/>
                </a:lnTo>
                <a:lnTo>
                  <a:pt x="0" y="68830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6" id="36"/>
          <p:cNvSpPr/>
          <p:nvPr/>
        </p:nvSpPr>
        <p:spPr>
          <a:xfrm flipH="false" flipV="false" rot="0">
            <a:off x="3604457" y="2227860"/>
            <a:ext cx="11107455" cy="6095216"/>
          </a:xfrm>
          <a:custGeom>
            <a:avLst/>
            <a:gdLst/>
            <a:ahLst/>
            <a:cxnLst/>
            <a:rect r="r" b="b" t="t" l="l"/>
            <a:pathLst>
              <a:path h="6095216" w="11107455">
                <a:moveTo>
                  <a:pt x="0" y="0"/>
                </a:moveTo>
                <a:lnTo>
                  <a:pt x="11107455" y="0"/>
                </a:lnTo>
                <a:lnTo>
                  <a:pt x="11107455" y="6095216"/>
                </a:lnTo>
                <a:lnTo>
                  <a:pt x="0" y="609521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7" id="37"/>
          <p:cNvSpPr txBox="true"/>
          <p:nvPr/>
        </p:nvSpPr>
        <p:spPr>
          <a:xfrm rot="0">
            <a:off x="3701388" y="2221868"/>
            <a:ext cx="10913593" cy="5516510"/>
          </a:xfrm>
          <a:prstGeom prst="rect">
            <a:avLst/>
          </a:prstGeom>
        </p:spPr>
        <p:txBody>
          <a:bodyPr anchor="t" rtlCol="false" tIns="0" lIns="0" bIns="0" rIns="0">
            <a:spAutoFit/>
          </a:bodyPr>
          <a:lstStyle/>
          <a:p>
            <a:pPr algn="ctr">
              <a:lnSpc>
                <a:spcPts val="5275"/>
              </a:lnSpc>
            </a:pPr>
            <a:r>
              <a:rPr lang="en-US" sz="3425">
                <a:solidFill>
                  <a:srgbClr val="FFFFFF"/>
                </a:solidFill>
                <a:latin typeface="Cakerolli"/>
                <a:ea typeface="Cakerolli"/>
                <a:cs typeface="Cakerolli"/>
                <a:sym typeface="Cakerolli"/>
              </a:rPr>
              <a:t>Based on our research and survey, people face many challenges in meal planning and grocery management, especially students and housewives. They find that meal planning is stressful due to a tight budget and lack of time to prepare it. The need for a solution that offers personalized meal plans that take less time to prepare and budget-friendly options is the key to alleviating this stress. </a:t>
            </a:r>
          </a:p>
        </p:txBody>
      </p:sp>
      <p:sp>
        <p:nvSpPr>
          <p:cNvPr name="TextBox 38" id="38"/>
          <p:cNvSpPr txBox="true"/>
          <p:nvPr/>
        </p:nvSpPr>
        <p:spPr>
          <a:xfrm rot="0">
            <a:off x="5806894" y="115196"/>
            <a:ext cx="6674212" cy="1391285"/>
          </a:xfrm>
          <a:prstGeom prst="rect">
            <a:avLst/>
          </a:prstGeom>
        </p:spPr>
        <p:txBody>
          <a:bodyPr anchor="t" rtlCol="false" tIns="0" lIns="0" bIns="0" rIns="0">
            <a:spAutoFit/>
          </a:bodyPr>
          <a:lstStyle/>
          <a:p>
            <a:pPr algn="ctr">
              <a:lnSpc>
                <a:spcPts val="7840"/>
              </a:lnSpc>
            </a:pPr>
            <a:r>
              <a:rPr lang="en-US" sz="5600" b="true">
                <a:solidFill>
                  <a:srgbClr val="485B90"/>
                </a:solidFill>
                <a:latin typeface="Cakerolli Ultra-Bold"/>
                <a:ea typeface="Cakerolli Ultra-Bold"/>
                <a:cs typeface="Cakerolli Ultra-Bold"/>
                <a:sym typeface="Cakerolli Ultra-Bold"/>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grpSp>
        <p:nvGrpSpPr>
          <p:cNvPr name="Group 2" id="2"/>
          <p:cNvGrpSpPr/>
          <p:nvPr/>
        </p:nvGrpSpPr>
        <p:grpSpPr>
          <a:xfrm rot="0">
            <a:off x="358401" y="584106"/>
            <a:ext cx="17542623" cy="9163507"/>
            <a:chOff x="0" y="0"/>
            <a:chExt cx="23390165" cy="12218010"/>
          </a:xfrm>
        </p:grpSpPr>
        <p:sp>
          <p:nvSpPr>
            <p:cNvPr name="Freeform 3" id="3"/>
            <p:cNvSpPr/>
            <p:nvPr/>
          </p:nvSpPr>
          <p:spPr>
            <a:xfrm flipH="false" flipV="false" rot="0">
              <a:off x="1205521"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55096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92507"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3405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05521"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55096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892507"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23405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05521"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55096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892507"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23405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05521"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655096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1892507"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23405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0"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0"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0"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22578344"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22578344"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22578344"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0">
              <a:off x="22578344"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grpSp>
      <p:sp>
        <p:nvSpPr>
          <p:cNvPr name="Freeform 27" id="27"/>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8" id="28"/>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9" id="29"/>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30" id="30"/>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1" id="31"/>
          <p:cNvSpPr/>
          <p:nvPr/>
        </p:nvSpPr>
        <p:spPr>
          <a:xfrm flipH="false" flipV="false" rot="323603">
            <a:off x="523534" y="9015883"/>
            <a:ext cx="710251" cy="892756"/>
          </a:xfrm>
          <a:custGeom>
            <a:avLst/>
            <a:gdLst/>
            <a:ahLst/>
            <a:cxnLst/>
            <a:rect r="r" b="b" t="t" l="l"/>
            <a:pathLst>
              <a:path h="892756" w="710251">
                <a:moveTo>
                  <a:pt x="0" y="0"/>
                </a:moveTo>
                <a:lnTo>
                  <a:pt x="710250" y="0"/>
                </a:lnTo>
                <a:lnTo>
                  <a:pt x="710250" y="892757"/>
                </a:lnTo>
                <a:lnTo>
                  <a:pt x="0" y="892757"/>
                </a:lnTo>
                <a:lnTo>
                  <a:pt x="0" y="0"/>
                </a:lnTo>
                <a:close/>
              </a:path>
            </a:pathLst>
          </a:custGeom>
          <a:blipFill>
            <a:blip r:embed="rId6">
              <a:extLst>
                <a:ext uri="{96DAC541-7B7A-43D3-8B79-37D633B846F1}">
                  <asvg:svgBlip xmlns:asvg="http://schemas.microsoft.com/office/drawing/2016/SVG/main" r:embed="rId7"/>
                </a:ext>
              </a:extLst>
            </a:blip>
            <a:stretch>
              <a:fillRect l="-127975" t="-28590" r="-17420" b="-104172"/>
            </a:stretch>
          </a:blipFill>
        </p:spPr>
      </p:sp>
      <p:sp>
        <p:nvSpPr>
          <p:cNvPr name="Freeform 32" id="32"/>
          <p:cNvSpPr/>
          <p:nvPr/>
        </p:nvSpPr>
        <p:spPr>
          <a:xfrm flipH="false" flipV="false" rot="323603">
            <a:off x="17843423" y="1060103"/>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6">
              <a:extLst>
                <a:ext uri="{96DAC541-7B7A-43D3-8B79-37D633B846F1}">
                  <asvg:svgBlip xmlns:asvg="http://schemas.microsoft.com/office/drawing/2016/SVG/main" r:embed="rId7"/>
                </a:ext>
              </a:extLst>
            </a:blip>
            <a:stretch>
              <a:fillRect l="-127975" t="-28590" r="-17420" b="-104172"/>
            </a:stretch>
          </a:blipFill>
        </p:spPr>
      </p:sp>
      <p:sp>
        <p:nvSpPr>
          <p:cNvPr name="Freeform 33" id="33"/>
          <p:cNvSpPr/>
          <p:nvPr/>
        </p:nvSpPr>
        <p:spPr>
          <a:xfrm flipH="false" flipV="false" rot="0">
            <a:off x="1979323" y="1171125"/>
            <a:ext cx="14506144" cy="8087175"/>
          </a:xfrm>
          <a:custGeom>
            <a:avLst/>
            <a:gdLst/>
            <a:ahLst/>
            <a:cxnLst/>
            <a:rect r="r" b="b" t="t" l="l"/>
            <a:pathLst>
              <a:path h="8087175" w="14506144">
                <a:moveTo>
                  <a:pt x="0" y="0"/>
                </a:moveTo>
                <a:lnTo>
                  <a:pt x="14506144" y="0"/>
                </a:lnTo>
                <a:lnTo>
                  <a:pt x="14506144" y="8087175"/>
                </a:lnTo>
                <a:lnTo>
                  <a:pt x="0" y="80871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0">
            <a:off x="2630789" y="1592081"/>
            <a:ext cx="13203213" cy="7245263"/>
          </a:xfrm>
          <a:custGeom>
            <a:avLst/>
            <a:gdLst/>
            <a:ahLst/>
            <a:cxnLst/>
            <a:rect r="r" b="b" t="t" l="l"/>
            <a:pathLst>
              <a:path h="7245263" w="13203213">
                <a:moveTo>
                  <a:pt x="0" y="0"/>
                </a:moveTo>
                <a:lnTo>
                  <a:pt x="13203212" y="0"/>
                </a:lnTo>
                <a:lnTo>
                  <a:pt x="13203212" y="7245263"/>
                </a:lnTo>
                <a:lnTo>
                  <a:pt x="0" y="72452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5" id="35"/>
          <p:cNvSpPr txBox="true"/>
          <p:nvPr/>
        </p:nvSpPr>
        <p:spPr>
          <a:xfrm rot="0">
            <a:off x="2798189" y="1650888"/>
            <a:ext cx="12691622" cy="7369381"/>
          </a:xfrm>
          <a:prstGeom prst="rect">
            <a:avLst/>
          </a:prstGeom>
        </p:spPr>
        <p:txBody>
          <a:bodyPr anchor="t" rtlCol="false" tIns="0" lIns="0" bIns="0" rIns="0">
            <a:spAutoFit/>
          </a:bodyPr>
          <a:lstStyle/>
          <a:p>
            <a:pPr algn="ctr">
              <a:lnSpc>
                <a:spcPts val="4763"/>
              </a:lnSpc>
            </a:pPr>
            <a:r>
              <a:rPr lang="en-US" sz="3093">
                <a:solidFill>
                  <a:srgbClr val="FFFFFF"/>
                </a:solidFill>
                <a:latin typeface="Cakerolli"/>
                <a:ea typeface="Cakerolli"/>
                <a:cs typeface="Cakerolli"/>
                <a:sym typeface="Cakerolli"/>
              </a:rPr>
              <a:t>Budgetary constraints are another significant concern due to inflation. Most people find it hard to stick to a budget while shopping, leading to financial strain and inadequate meal planning. Therefore, a solution that integrates budget-friendly meal options along with grocery lists and store locations can increase efficiency. </a:t>
            </a:r>
          </a:p>
          <a:p>
            <a:pPr algn="ctr">
              <a:lnSpc>
                <a:spcPts val="4763"/>
              </a:lnSpc>
            </a:pPr>
            <a:r>
              <a:rPr lang="en-US" sz="3093">
                <a:solidFill>
                  <a:srgbClr val="FFFFFF"/>
                </a:solidFill>
                <a:latin typeface="Cakerolli"/>
                <a:ea typeface="Cakerolli"/>
                <a:cs typeface="Cakerolli"/>
                <a:sym typeface="Cakerolli"/>
              </a:rPr>
              <a:t>Furthermore, accurate portion control and calorie tracking are important to maintain a healthy lifestyle. Most people struggle to diet due to overconsumption or excessive calorie intake. There are also others who suffer from nutrient deficiency because they think eating less food is equal to less calorie intake. Hence, a tool that can guide users on appropriate portion size and calorie intake would make their lives better. </a:t>
            </a:r>
          </a:p>
          <a:p>
            <a:pPr algn="ctr">
              <a:lnSpc>
                <a:spcPts val="4763"/>
              </a:lnSpc>
            </a:pPr>
            <a:r>
              <a:rPr lang="en-US" sz="3093">
                <a:solidFill>
                  <a:srgbClr val="FFFFFF"/>
                </a:solidFill>
                <a:latin typeface="Cakerolli"/>
                <a:ea typeface="Cakerolli"/>
                <a:cs typeface="Cakerolli"/>
                <a:sym typeface="Cakerolli"/>
              </a:rPr>
              <a:t> </a:t>
            </a:r>
          </a:p>
        </p:txBody>
      </p:sp>
      <p:sp>
        <p:nvSpPr>
          <p:cNvPr name="TextBox 36" id="36"/>
          <p:cNvSpPr txBox="true"/>
          <p:nvPr/>
        </p:nvSpPr>
        <p:spPr>
          <a:xfrm rot="0">
            <a:off x="5895289" y="-220160"/>
            <a:ext cx="6674212" cy="1391285"/>
          </a:xfrm>
          <a:prstGeom prst="rect">
            <a:avLst/>
          </a:prstGeom>
        </p:spPr>
        <p:txBody>
          <a:bodyPr anchor="t" rtlCol="false" tIns="0" lIns="0" bIns="0" rIns="0">
            <a:spAutoFit/>
          </a:bodyPr>
          <a:lstStyle/>
          <a:p>
            <a:pPr algn="ctr">
              <a:lnSpc>
                <a:spcPts val="7840"/>
              </a:lnSpc>
            </a:pPr>
            <a:r>
              <a:rPr lang="en-US" sz="5600" b="true">
                <a:solidFill>
                  <a:srgbClr val="485B90"/>
                </a:solidFill>
                <a:latin typeface="Cakerolli Ultra-Bold"/>
                <a:ea typeface="Cakerolli Ultra-Bold"/>
                <a:cs typeface="Cakerolli Ultra-Bold"/>
                <a:sym typeface="Cakerolli Ultra-Bold"/>
              </a:rPr>
              <a:t>Problem Statement</a:t>
            </a:r>
          </a:p>
        </p:txBody>
      </p:sp>
      <p:sp>
        <p:nvSpPr>
          <p:cNvPr name="Freeform 37" id="37"/>
          <p:cNvSpPr/>
          <p:nvPr/>
        </p:nvSpPr>
        <p:spPr>
          <a:xfrm flipH="true" flipV="false" rot="0">
            <a:off x="16485467" y="4563499"/>
            <a:ext cx="4836473" cy="1204721"/>
          </a:xfrm>
          <a:custGeom>
            <a:avLst/>
            <a:gdLst/>
            <a:ahLst/>
            <a:cxnLst/>
            <a:rect r="r" b="b" t="t" l="l"/>
            <a:pathLst>
              <a:path h="1204721" w="4836473">
                <a:moveTo>
                  <a:pt x="4836472" y="0"/>
                </a:moveTo>
                <a:lnTo>
                  <a:pt x="0" y="0"/>
                </a:lnTo>
                <a:lnTo>
                  <a:pt x="0" y="1204722"/>
                </a:lnTo>
                <a:lnTo>
                  <a:pt x="4836472" y="1204722"/>
                </a:lnTo>
                <a:lnTo>
                  <a:pt x="4836472"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8" id="38"/>
          <p:cNvSpPr/>
          <p:nvPr/>
        </p:nvSpPr>
        <p:spPr>
          <a:xfrm flipH="false" flipV="false" rot="0">
            <a:off x="-2853384" y="4721499"/>
            <a:ext cx="4836473" cy="1204721"/>
          </a:xfrm>
          <a:custGeom>
            <a:avLst/>
            <a:gdLst/>
            <a:ahLst/>
            <a:cxnLst/>
            <a:rect r="r" b="b" t="t" l="l"/>
            <a:pathLst>
              <a:path h="1204721" w="4836473">
                <a:moveTo>
                  <a:pt x="0" y="0"/>
                </a:moveTo>
                <a:lnTo>
                  <a:pt x="4836473" y="0"/>
                </a:lnTo>
                <a:lnTo>
                  <a:pt x="4836473" y="1204722"/>
                </a:lnTo>
                <a:lnTo>
                  <a:pt x="0" y="12047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grpSp>
        <p:nvGrpSpPr>
          <p:cNvPr name="Group 2" id="2"/>
          <p:cNvGrpSpPr/>
          <p:nvPr/>
        </p:nvGrpSpPr>
        <p:grpSpPr>
          <a:xfrm rot="0">
            <a:off x="358401" y="584106"/>
            <a:ext cx="17542623" cy="9163507"/>
            <a:chOff x="0" y="0"/>
            <a:chExt cx="23390165" cy="12218010"/>
          </a:xfrm>
        </p:grpSpPr>
        <p:sp>
          <p:nvSpPr>
            <p:cNvPr name="Freeform 3" id="3"/>
            <p:cNvSpPr/>
            <p:nvPr/>
          </p:nvSpPr>
          <p:spPr>
            <a:xfrm flipH="false" flipV="false" rot="0">
              <a:off x="1205521"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55096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92507"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3405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05521"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55096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892507"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23405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05521"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55096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892507"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23405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05521"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655096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1892507"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23405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0"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0"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0"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22578344"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22578344"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22578344"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0">
              <a:off x="22578344"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grpSp>
      <p:sp>
        <p:nvSpPr>
          <p:cNvPr name="Freeform 27" id="27"/>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8" id="28"/>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9" id="29"/>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30" id="30"/>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1" id="31"/>
          <p:cNvSpPr/>
          <p:nvPr/>
        </p:nvSpPr>
        <p:spPr>
          <a:xfrm flipH="false" flipV="false" rot="0">
            <a:off x="-83719" y="1777369"/>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2433344">
            <a:off x="-626247" y="7986328"/>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323603">
            <a:off x="16904175" y="6172657"/>
            <a:ext cx="710251" cy="892756"/>
          </a:xfrm>
          <a:custGeom>
            <a:avLst/>
            <a:gdLst/>
            <a:ahLst/>
            <a:cxnLst/>
            <a:rect r="r" b="b" t="t" l="l"/>
            <a:pathLst>
              <a:path h="892756" w="710251">
                <a:moveTo>
                  <a:pt x="0" y="0"/>
                </a:moveTo>
                <a:lnTo>
                  <a:pt x="710250" y="0"/>
                </a:lnTo>
                <a:lnTo>
                  <a:pt x="710250"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4" id="34"/>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5" id="35"/>
          <p:cNvGrpSpPr/>
          <p:nvPr/>
        </p:nvGrpSpPr>
        <p:grpSpPr>
          <a:xfrm rot="0">
            <a:off x="2734561" y="4286795"/>
            <a:ext cx="4664479" cy="4664479"/>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14"/>
              <a:stretch>
                <a:fillRect l="-183764" t="-138934" r="-278520" b="-77351"/>
              </a:stretch>
            </a:blipFill>
          </p:spPr>
        </p:sp>
      </p:grpSp>
      <p:sp>
        <p:nvSpPr>
          <p:cNvPr name="Freeform 37" id="37"/>
          <p:cNvSpPr/>
          <p:nvPr/>
        </p:nvSpPr>
        <p:spPr>
          <a:xfrm flipH="false" flipV="false" rot="0">
            <a:off x="8023814" y="4236261"/>
            <a:ext cx="6901132" cy="4114800"/>
          </a:xfrm>
          <a:custGeom>
            <a:avLst/>
            <a:gdLst/>
            <a:ahLst/>
            <a:cxnLst/>
            <a:rect r="r" b="b" t="t" l="l"/>
            <a:pathLst>
              <a:path h="4114800" w="6901132">
                <a:moveTo>
                  <a:pt x="0" y="0"/>
                </a:moveTo>
                <a:lnTo>
                  <a:pt x="6901132" y="0"/>
                </a:lnTo>
                <a:lnTo>
                  <a:pt x="6901132"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8" id="38"/>
          <p:cNvSpPr txBox="true"/>
          <p:nvPr/>
        </p:nvSpPr>
        <p:spPr>
          <a:xfrm rot="0">
            <a:off x="1614616" y="2086222"/>
            <a:ext cx="15071396" cy="1437640"/>
          </a:xfrm>
          <a:prstGeom prst="rect">
            <a:avLst/>
          </a:prstGeom>
        </p:spPr>
        <p:txBody>
          <a:bodyPr anchor="t" rtlCol="false" tIns="0" lIns="0" bIns="0" rIns="0">
            <a:spAutoFit/>
          </a:bodyPr>
          <a:lstStyle/>
          <a:p>
            <a:pPr algn="ctr">
              <a:lnSpc>
                <a:spcPts val="4759"/>
              </a:lnSpc>
            </a:pPr>
            <a:r>
              <a:rPr lang="en-US" sz="3399">
                <a:solidFill>
                  <a:srgbClr val="2D2A29"/>
                </a:solidFill>
                <a:latin typeface="Cakerolli"/>
                <a:ea typeface="Cakerolli"/>
                <a:cs typeface="Cakerolli"/>
                <a:sym typeface="Cakerolli"/>
              </a:rPr>
              <a:t>We make online survey through platform ‘Google Form’ to overview the needs of people like housewives, student, dietary person and others.</a:t>
            </a:r>
          </a:p>
        </p:txBody>
      </p:sp>
      <p:sp>
        <p:nvSpPr>
          <p:cNvPr name="TextBox 39" id="39"/>
          <p:cNvSpPr txBox="true"/>
          <p:nvPr/>
        </p:nvSpPr>
        <p:spPr>
          <a:xfrm rot="0">
            <a:off x="3922812" y="617355"/>
            <a:ext cx="10442377" cy="1391285"/>
          </a:xfrm>
          <a:prstGeom prst="rect">
            <a:avLst/>
          </a:prstGeom>
        </p:spPr>
        <p:txBody>
          <a:bodyPr anchor="t" rtlCol="false" tIns="0" lIns="0" bIns="0" rIns="0">
            <a:spAutoFit/>
          </a:bodyPr>
          <a:lstStyle/>
          <a:p>
            <a:pPr algn="ctr">
              <a:lnSpc>
                <a:spcPts val="7840"/>
              </a:lnSpc>
            </a:pPr>
            <a:r>
              <a:rPr lang="en-US" sz="5600" b="true">
                <a:solidFill>
                  <a:srgbClr val="485B90"/>
                </a:solidFill>
                <a:latin typeface="Cakerolli Ultra-Bold"/>
                <a:ea typeface="Cakerolli Ultra-Bold"/>
                <a:cs typeface="Cakerolli Ultra-Bold"/>
                <a:sym typeface="Cakerolli Ultra-Bold"/>
              </a:rPr>
              <a:t>Survey overview</a:t>
            </a:r>
          </a:p>
        </p:txBody>
      </p:sp>
      <p:sp>
        <p:nvSpPr>
          <p:cNvPr name="TextBox 40" id="40"/>
          <p:cNvSpPr txBox="true"/>
          <p:nvPr/>
        </p:nvSpPr>
        <p:spPr>
          <a:xfrm rot="0">
            <a:off x="8518985" y="4961104"/>
            <a:ext cx="5631738" cy="2598439"/>
          </a:xfrm>
          <a:prstGeom prst="rect">
            <a:avLst/>
          </a:prstGeom>
        </p:spPr>
        <p:txBody>
          <a:bodyPr anchor="t" rtlCol="false" tIns="0" lIns="0" bIns="0" rIns="0">
            <a:spAutoFit/>
          </a:bodyPr>
          <a:lstStyle/>
          <a:p>
            <a:pPr algn="ctr">
              <a:lnSpc>
                <a:spcPts val="4156"/>
              </a:lnSpc>
            </a:pPr>
            <a:r>
              <a:rPr lang="en-US" sz="2969">
                <a:solidFill>
                  <a:srgbClr val="231F20"/>
                </a:solidFill>
                <a:latin typeface="Kollektif"/>
                <a:ea typeface="Kollektif"/>
                <a:cs typeface="Kollektif"/>
                <a:sym typeface="Kollektif"/>
              </a:rPr>
              <a:t>Majority respondent of survey that we made is student and the others is housewives (12%), working parents (8%), individual with specific dietary needs (4%)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grpSp>
        <p:nvGrpSpPr>
          <p:cNvPr name="Group 2" id="2"/>
          <p:cNvGrpSpPr/>
          <p:nvPr/>
        </p:nvGrpSpPr>
        <p:grpSpPr>
          <a:xfrm rot="0">
            <a:off x="358401" y="584106"/>
            <a:ext cx="17542623" cy="9163507"/>
            <a:chOff x="0" y="0"/>
            <a:chExt cx="23390165" cy="12218010"/>
          </a:xfrm>
        </p:grpSpPr>
        <p:sp>
          <p:nvSpPr>
            <p:cNvPr name="Freeform 3" id="3"/>
            <p:cNvSpPr/>
            <p:nvPr/>
          </p:nvSpPr>
          <p:spPr>
            <a:xfrm flipH="false" flipV="false" rot="0">
              <a:off x="1205521"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55096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92507"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3405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05521"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55096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892507"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23405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05521"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55096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892507"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23405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05521"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655096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1892507"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23405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0"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0"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0"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22578344"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22578344"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22578344"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0">
              <a:off x="22578344"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grpSp>
      <p:sp>
        <p:nvSpPr>
          <p:cNvPr name="Freeform 27" id="27"/>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8" id="28"/>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9" id="29"/>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30" id="30"/>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1" id="31"/>
          <p:cNvSpPr/>
          <p:nvPr/>
        </p:nvSpPr>
        <p:spPr>
          <a:xfrm flipH="false" flipV="false" rot="0">
            <a:off x="-83719" y="1777369"/>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323603">
            <a:off x="16904175" y="6172657"/>
            <a:ext cx="710251" cy="892756"/>
          </a:xfrm>
          <a:custGeom>
            <a:avLst/>
            <a:gdLst/>
            <a:ahLst/>
            <a:cxnLst/>
            <a:rect r="r" b="b" t="t" l="l"/>
            <a:pathLst>
              <a:path h="892756" w="710251">
                <a:moveTo>
                  <a:pt x="0" y="0"/>
                </a:moveTo>
                <a:lnTo>
                  <a:pt x="710250" y="0"/>
                </a:lnTo>
                <a:lnTo>
                  <a:pt x="710250" y="892756"/>
                </a:lnTo>
                <a:lnTo>
                  <a:pt x="0" y="892756"/>
                </a:lnTo>
                <a:lnTo>
                  <a:pt x="0" y="0"/>
                </a:lnTo>
                <a:close/>
              </a:path>
            </a:pathLst>
          </a:custGeom>
          <a:blipFill>
            <a:blip r:embed="rId8">
              <a:extLst>
                <a:ext uri="{96DAC541-7B7A-43D3-8B79-37D633B846F1}">
                  <asvg:svgBlip xmlns:asvg="http://schemas.microsoft.com/office/drawing/2016/SVG/main" r:embed="rId9"/>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4" id="34"/>
          <p:cNvSpPr/>
          <p:nvPr/>
        </p:nvSpPr>
        <p:spPr>
          <a:xfrm flipH="false" flipV="false" rot="2433344">
            <a:off x="-626247" y="7986328"/>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5" id="35"/>
          <p:cNvGrpSpPr/>
          <p:nvPr/>
        </p:nvGrpSpPr>
        <p:grpSpPr>
          <a:xfrm rot="0">
            <a:off x="3445244" y="1777369"/>
            <a:ext cx="11368937" cy="4315649"/>
            <a:chOff x="0" y="0"/>
            <a:chExt cx="6350000" cy="2410460"/>
          </a:xfrm>
        </p:grpSpPr>
        <p:sp>
          <p:nvSpPr>
            <p:cNvPr name="Freeform 36" id="36"/>
            <p:cNvSpPr/>
            <p:nvPr/>
          </p:nvSpPr>
          <p:spPr>
            <a:xfrm flipH="false" flipV="false" rot="0">
              <a:off x="0" y="0"/>
              <a:ext cx="6350000" cy="2410460"/>
            </a:xfrm>
            <a:custGeom>
              <a:avLst/>
              <a:gdLst/>
              <a:ahLst/>
              <a:cxnLst/>
              <a:rect r="r" b="b" t="t" l="l"/>
              <a:pathLst>
                <a:path h="2410460" w="6350000">
                  <a:moveTo>
                    <a:pt x="0" y="0"/>
                  </a:moveTo>
                  <a:lnTo>
                    <a:pt x="6350000" y="0"/>
                  </a:lnTo>
                  <a:lnTo>
                    <a:pt x="6350000" y="2410460"/>
                  </a:lnTo>
                  <a:lnTo>
                    <a:pt x="0" y="2410460"/>
                  </a:lnTo>
                  <a:close/>
                </a:path>
              </a:pathLst>
            </a:custGeom>
            <a:blipFill>
              <a:blip r:embed="rId14"/>
              <a:stretch>
                <a:fillRect l="0" t="-18490" r="0" b="0"/>
              </a:stretch>
            </a:blipFill>
          </p:spPr>
        </p:sp>
      </p:grpSp>
      <p:sp>
        <p:nvSpPr>
          <p:cNvPr name="TextBox 37" id="37"/>
          <p:cNvSpPr txBox="true"/>
          <p:nvPr/>
        </p:nvSpPr>
        <p:spPr>
          <a:xfrm rot="0">
            <a:off x="326742" y="6270696"/>
            <a:ext cx="17605942" cy="981106"/>
          </a:xfrm>
          <a:prstGeom prst="rect">
            <a:avLst/>
          </a:prstGeom>
        </p:spPr>
        <p:txBody>
          <a:bodyPr anchor="t" rtlCol="false" tIns="0" lIns="0" bIns="0" rIns="0">
            <a:spAutoFit/>
          </a:bodyPr>
          <a:lstStyle/>
          <a:p>
            <a:pPr algn="ctr">
              <a:lnSpc>
                <a:spcPts val="5560"/>
              </a:lnSpc>
            </a:pPr>
            <a:r>
              <a:rPr lang="en-US" sz="3971">
                <a:solidFill>
                  <a:srgbClr val="2D2A29"/>
                </a:solidFill>
                <a:latin typeface="Cakerolli"/>
                <a:ea typeface="Cakerolli"/>
                <a:cs typeface="Cakerolli"/>
                <a:sym typeface="Cakerolli"/>
              </a:rPr>
              <a:t>“What are your biggest challenges in meal planning?”.</a:t>
            </a:r>
          </a:p>
        </p:txBody>
      </p:sp>
      <p:sp>
        <p:nvSpPr>
          <p:cNvPr name="TextBox 38" id="38"/>
          <p:cNvSpPr txBox="true"/>
          <p:nvPr/>
        </p:nvSpPr>
        <p:spPr>
          <a:xfrm rot="0">
            <a:off x="3922812" y="236488"/>
            <a:ext cx="10442377" cy="1391285"/>
          </a:xfrm>
          <a:prstGeom prst="rect">
            <a:avLst/>
          </a:prstGeom>
        </p:spPr>
        <p:txBody>
          <a:bodyPr anchor="t" rtlCol="false" tIns="0" lIns="0" bIns="0" rIns="0">
            <a:spAutoFit/>
          </a:bodyPr>
          <a:lstStyle/>
          <a:p>
            <a:pPr algn="ctr">
              <a:lnSpc>
                <a:spcPts val="7840"/>
              </a:lnSpc>
            </a:pPr>
            <a:r>
              <a:rPr lang="en-US" sz="5600" b="true">
                <a:solidFill>
                  <a:srgbClr val="485B90"/>
                </a:solidFill>
                <a:latin typeface="Cakerolli Ultra-Bold"/>
                <a:ea typeface="Cakerolli Ultra-Bold"/>
                <a:cs typeface="Cakerolli Ultra-Bold"/>
                <a:sym typeface="Cakerolli Ultra-Bold"/>
              </a:rPr>
              <a:t>Survey overview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grpSp>
        <p:nvGrpSpPr>
          <p:cNvPr name="Group 2" id="2"/>
          <p:cNvGrpSpPr/>
          <p:nvPr/>
        </p:nvGrpSpPr>
        <p:grpSpPr>
          <a:xfrm rot="0">
            <a:off x="358401" y="584106"/>
            <a:ext cx="17542623" cy="9163507"/>
            <a:chOff x="0" y="0"/>
            <a:chExt cx="23390165" cy="12218010"/>
          </a:xfrm>
        </p:grpSpPr>
        <p:sp>
          <p:nvSpPr>
            <p:cNvPr name="Freeform 3" id="3"/>
            <p:cNvSpPr/>
            <p:nvPr/>
          </p:nvSpPr>
          <p:spPr>
            <a:xfrm flipH="false" flipV="false" rot="0">
              <a:off x="1205521"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55096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92507"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3405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05521"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55096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892507"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23405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05521"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55096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892507"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23405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05521"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655096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1892507"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23405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0"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0"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0"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22578344"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22578344"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22578344"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0">
              <a:off x="22578344"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grpSp>
      <p:sp>
        <p:nvSpPr>
          <p:cNvPr name="Freeform 27" id="27"/>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8" id="28"/>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9" id="29"/>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30" id="30"/>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1" id="31"/>
          <p:cNvSpPr/>
          <p:nvPr/>
        </p:nvSpPr>
        <p:spPr>
          <a:xfrm flipH="false" flipV="false" rot="0">
            <a:off x="-83719" y="1777369"/>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323603">
            <a:off x="16904175" y="6172657"/>
            <a:ext cx="710251" cy="892756"/>
          </a:xfrm>
          <a:custGeom>
            <a:avLst/>
            <a:gdLst/>
            <a:ahLst/>
            <a:cxnLst/>
            <a:rect r="r" b="b" t="t" l="l"/>
            <a:pathLst>
              <a:path h="892756" w="710251">
                <a:moveTo>
                  <a:pt x="0" y="0"/>
                </a:moveTo>
                <a:lnTo>
                  <a:pt x="710250" y="0"/>
                </a:lnTo>
                <a:lnTo>
                  <a:pt x="710250" y="892756"/>
                </a:lnTo>
                <a:lnTo>
                  <a:pt x="0" y="892756"/>
                </a:lnTo>
                <a:lnTo>
                  <a:pt x="0" y="0"/>
                </a:lnTo>
                <a:close/>
              </a:path>
            </a:pathLst>
          </a:custGeom>
          <a:blipFill>
            <a:blip r:embed="rId8">
              <a:extLst>
                <a:ext uri="{96DAC541-7B7A-43D3-8B79-37D633B846F1}">
                  <asvg:svgBlip xmlns:asvg="http://schemas.microsoft.com/office/drawing/2016/SVG/main" r:embed="rId9"/>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4" id="34"/>
          <p:cNvSpPr/>
          <p:nvPr/>
        </p:nvSpPr>
        <p:spPr>
          <a:xfrm flipH="false" flipV="false" rot="2433344">
            <a:off x="-626247" y="7986328"/>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5" id="35"/>
          <p:cNvGrpSpPr/>
          <p:nvPr/>
        </p:nvGrpSpPr>
        <p:grpSpPr>
          <a:xfrm rot="0">
            <a:off x="3445244" y="1777369"/>
            <a:ext cx="11368937" cy="4315649"/>
            <a:chOff x="0" y="0"/>
            <a:chExt cx="6350000" cy="2410460"/>
          </a:xfrm>
        </p:grpSpPr>
        <p:sp>
          <p:nvSpPr>
            <p:cNvPr name="Freeform 36" id="36"/>
            <p:cNvSpPr/>
            <p:nvPr/>
          </p:nvSpPr>
          <p:spPr>
            <a:xfrm flipH="false" flipV="false" rot="0">
              <a:off x="0" y="0"/>
              <a:ext cx="6350000" cy="2410460"/>
            </a:xfrm>
            <a:custGeom>
              <a:avLst/>
              <a:gdLst/>
              <a:ahLst/>
              <a:cxnLst/>
              <a:rect r="r" b="b" t="t" l="l"/>
              <a:pathLst>
                <a:path h="2410460" w="6350000">
                  <a:moveTo>
                    <a:pt x="0" y="0"/>
                  </a:moveTo>
                  <a:lnTo>
                    <a:pt x="6350000" y="0"/>
                  </a:lnTo>
                  <a:lnTo>
                    <a:pt x="6350000" y="2410460"/>
                  </a:lnTo>
                  <a:lnTo>
                    <a:pt x="0" y="2410460"/>
                  </a:lnTo>
                  <a:close/>
                </a:path>
              </a:pathLst>
            </a:custGeom>
            <a:blipFill>
              <a:blip r:embed="rId14"/>
              <a:stretch>
                <a:fillRect l="0" t="-22409" r="0" b="0"/>
              </a:stretch>
            </a:blipFill>
          </p:spPr>
        </p:sp>
      </p:grpSp>
      <p:sp>
        <p:nvSpPr>
          <p:cNvPr name="TextBox 37" id="37"/>
          <p:cNvSpPr txBox="true"/>
          <p:nvPr/>
        </p:nvSpPr>
        <p:spPr>
          <a:xfrm rot="0">
            <a:off x="3922812" y="236488"/>
            <a:ext cx="10442377" cy="1391285"/>
          </a:xfrm>
          <a:prstGeom prst="rect">
            <a:avLst/>
          </a:prstGeom>
        </p:spPr>
        <p:txBody>
          <a:bodyPr anchor="t" rtlCol="false" tIns="0" lIns="0" bIns="0" rIns="0">
            <a:spAutoFit/>
          </a:bodyPr>
          <a:lstStyle/>
          <a:p>
            <a:pPr algn="ctr">
              <a:lnSpc>
                <a:spcPts val="7840"/>
              </a:lnSpc>
            </a:pPr>
            <a:r>
              <a:rPr lang="en-US" sz="5600" b="true">
                <a:solidFill>
                  <a:srgbClr val="485B90"/>
                </a:solidFill>
                <a:latin typeface="Cakerolli Ultra-Bold"/>
                <a:ea typeface="Cakerolli Ultra-Bold"/>
                <a:cs typeface="Cakerolli Ultra-Bold"/>
                <a:sym typeface="Cakerolli Ultra-Bold"/>
              </a:rPr>
              <a:t>Survey overview</a:t>
            </a:r>
          </a:p>
        </p:txBody>
      </p:sp>
      <p:sp>
        <p:nvSpPr>
          <p:cNvPr name="TextBox 38" id="38"/>
          <p:cNvSpPr txBox="true"/>
          <p:nvPr/>
        </p:nvSpPr>
        <p:spPr>
          <a:xfrm rot="0">
            <a:off x="1608302" y="6270152"/>
            <a:ext cx="15071396" cy="985012"/>
          </a:xfrm>
          <a:prstGeom prst="rect">
            <a:avLst/>
          </a:prstGeom>
        </p:spPr>
        <p:txBody>
          <a:bodyPr anchor="t" rtlCol="false" tIns="0" lIns="0" bIns="0" rIns="0">
            <a:spAutoFit/>
          </a:bodyPr>
          <a:lstStyle/>
          <a:p>
            <a:pPr algn="ctr">
              <a:lnSpc>
                <a:spcPts val="5557"/>
              </a:lnSpc>
            </a:pPr>
            <a:r>
              <a:rPr lang="en-US" sz="3969">
                <a:solidFill>
                  <a:srgbClr val="2D2A29"/>
                </a:solidFill>
                <a:latin typeface="Cakerolli"/>
                <a:ea typeface="Cakerolli"/>
                <a:cs typeface="Cakerolli"/>
                <a:sym typeface="Cakerolli"/>
              </a:rPr>
              <a:t>“What makes grocery shopping challenging for you?”.</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0" id="30"/>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473926">
            <a:off x="-496154" y="9477355"/>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4" id="34"/>
          <p:cNvSpPr/>
          <p:nvPr/>
        </p:nvSpPr>
        <p:spPr>
          <a:xfrm flipH="false" flipV="false" rot="0">
            <a:off x="871750" y="4350000"/>
            <a:ext cx="4523102" cy="2886562"/>
          </a:xfrm>
          <a:custGeom>
            <a:avLst/>
            <a:gdLst/>
            <a:ahLst/>
            <a:cxnLst/>
            <a:rect r="r" b="b" t="t" l="l"/>
            <a:pathLst>
              <a:path h="2886562" w="4523102">
                <a:moveTo>
                  <a:pt x="0" y="0"/>
                </a:moveTo>
                <a:lnTo>
                  <a:pt x="4523102" y="0"/>
                </a:lnTo>
                <a:lnTo>
                  <a:pt x="4523102" y="2886562"/>
                </a:lnTo>
                <a:lnTo>
                  <a:pt x="0" y="288656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5" id="35"/>
          <p:cNvSpPr txBox="true"/>
          <p:nvPr/>
        </p:nvSpPr>
        <p:spPr>
          <a:xfrm rot="0">
            <a:off x="3536931" y="1389119"/>
            <a:ext cx="11481700" cy="1391285"/>
          </a:xfrm>
          <a:prstGeom prst="rect">
            <a:avLst/>
          </a:prstGeom>
        </p:spPr>
        <p:txBody>
          <a:bodyPr anchor="t" rtlCol="false" tIns="0" lIns="0" bIns="0" rIns="0">
            <a:spAutoFit/>
          </a:bodyPr>
          <a:lstStyle/>
          <a:p>
            <a:pPr algn="ctr">
              <a:lnSpc>
                <a:spcPts val="7840"/>
              </a:lnSpc>
            </a:pPr>
            <a:r>
              <a:rPr lang="en-US" sz="5600" b="true">
                <a:solidFill>
                  <a:srgbClr val="485B90"/>
                </a:solidFill>
                <a:latin typeface="Cakerolli Ultra-Bold"/>
                <a:ea typeface="Cakerolli Ultra-Bold"/>
                <a:cs typeface="Cakerolli Ultra-Bold"/>
                <a:sym typeface="Cakerolli Ultra-Bold"/>
              </a:rPr>
              <a:t>OUR TARGETED PEOPLE</a:t>
            </a:r>
          </a:p>
        </p:txBody>
      </p:sp>
      <p:sp>
        <p:nvSpPr>
          <p:cNvPr name="TextBox 36" id="36"/>
          <p:cNvSpPr txBox="true"/>
          <p:nvPr/>
        </p:nvSpPr>
        <p:spPr>
          <a:xfrm rot="0">
            <a:off x="1147713" y="4351179"/>
            <a:ext cx="3943463" cy="2471680"/>
          </a:xfrm>
          <a:prstGeom prst="rect">
            <a:avLst/>
          </a:prstGeom>
        </p:spPr>
        <p:txBody>
          <a:bodyPr anchor="t" rtlCol="false" tIns="0" lIns="0" bIns="0" rIns="0">
            <a:spAutoFit/>
          </a:bodyPr>
          <a:lstStyle/>
          <a:p>
            <a:pPr algn="ctr">
              <a:lnSpc>
                <a:spcPts val="5639"/>
              </a:lnSpc>
            </a:pPr>
            <a:r>
              <a:rPr lang="en-US" sz="4585" b="true">
                <a:solidFill>
                  <a:srgbClr val="FFFFFF"/>
                </a:solidFill>
                <a:latin typeface="Cakerolli Bold"/>
                <a:ea typeface="Cakerolli Bold"/>
                <a:cs typeface="Cakerolli Bold"/>
                <a:sym typeface="Cakerolli Bold"/>
              </a:rPr>
              <a:t>Housewife/</a:t>
            </a:r>
          </a:p>
          <a:p>
            <a:pPr algn="ctr" marL="0" indent="0" lvl="0">
              <a:lnSpc>
                <a:spcPts val="5639"/>
              </a:lnSpc>
            </a:pPr>
            <a:r>
              <a:rPr lang="en-US" b="true" sz="4585">
                <a:solidFill>
                  <a:srgbClr val="FFFFFF"/>
                </a:solidFill>
                <a:latin typeface="Cakerolli Bold"/>
                <a:ea typeface="Cakerolli Bold"/>
                <a:cs typeface="Cakerolli Bold"/>
                <a:sym typeface="Cakerolli Bold"/>
              </a:rPr>
              <a:t>Stay-at-home parent</a:t>
            </a:r>
          </a:p>
        </p:txBody>
      </p:sp>
      <p:sp>
        <p:nvSpPr>
          <p:cNvPr name="Freeform 37" id="37"/>
          <p:cNvSpPr/>
          <p:nvPr/>
        </p:nvSpPr>
        <p:spPr>
          <a:xfrm flipH="false" flipV="false" rot="0">
            <a:off x="5961133" y="4299425"/>
            <a:ext cx="4602352" cy="2937137"/>
          </a:xfrm>
          <a:custGeom>
            <a:avLst/>
            <a:gdLst/>
            <a:ahLst/>
            <a:cxnLst/>
            <a:rect r="r" b="b" t="t" l="l"/>
            <a:pathLst>
              <a:path h="2937137" w="4602352">
                <a:moveTo>
                  <a:pt x="0" y="0"/>
                </a:moveTo>
                <a:lnTo>
                  <a:pt x="4602352" y="0"/>
                </a:lnTo>
                <a:lnTo>
                  <a:pt x="4602352" y="2937137"/>
                </a:lnTo>
                <a:lnTo>
                  <a:pt x="0" y="293713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38" id="38"/>
          <p:cNvSpPr txBox="true"/>
          <p:nvPr/>
        </p:nvSpPr>
        <p:spPr>
          <a:xfrm rot="0">
            <a:off x="5782151" y="4002781"/>
            <a:ext cx="4960316" cy="2770420"/>
          </a:xfrm>
          <a:prstGeom prst="rect">
            <a:avLst/>
          </a:prstGeom>
        </p:spPr>
        <p:txBody>
          <a:bodyPr anchor="t" rtlCol="false" tIns="0" lIns="0" bIns="0" rIns="0">
            <a:spAutoFit/>
          </a:bodyPr>
          <a:lstStyle/>
          <a:p>
            <a:pPr algn="ctr">
              <a:lnSpc>
                <a:spcPts val="9179"/>
              </a:lnSpc>
            </a:pPr>
            <a:r>
              <a:rPr lang="en-US" sz="6557" b="true">
                <a:solidFill>
                  <a:srgbClr val="FFFFFF"/>
                </a:solidFill>
                <a:latin typeface="Cakerolli Bold"/>
                <a:ea typeface="Cakerolli Bold"/>
                <a:cs typeface="Cakerolli Bold"/>
                <a:sym typeface="Cakerolli Bold"/>
              </a:rPr>
              <a:t>Working</a:t>
            </a:r>
          </a:p>
          <a:p>
            <a:pPr algn="ctr">
              <a:lnSpc>
                <a:spcPts val="9179"/>
              </a:lnSpc>
            </a:pPr>
            <a:r>
              <a:rPr lang="en-US" sz="6557" b="true">
                <a:solidFill>
                  <a:srgbClr val="FFFFFF"/>
                </a:solidFill>
                <a:latin typeface="Cakerolli Bold"/>
                <a:ea typeface="Cakerolli Bold"/>
                <a:cs typeface="Cakerolli Bold"/>
                <a:sym typeface="Cakerolli Bold"/>
              </a:rPr>
              <a:t>parent</a:t>
            </a:r>
          </a:p>
        </p:txBody>
      </p:sp>
      <p:sp>
        <p:nvSpPr>
          <p:cNvPr name="Freeform 39" id="39"/>
          <p:cNvSpPr/>
          <p:nvPr/>
        </p:nvSpPr>
        <p:spPr>
          <a:xfrm flipH="false" flipV="false" rot="0">
            <a:off x="11515985" y="4299425"/>
            <a:ext cx="4602352" cy="2937137"/>
          </a:xfrm>
          <a:custGeom>
            <a:avLst/>
            <a:gdLst/>
            <a:ahLst/>
            <a:cxnLst/>
            <a:rect r="r" b="b" t="t" l="l"/>
            <a:pathLst>
              <a:path h="2937137" w="4602352">
                <a:moveTo>
                  <a:pt x="0" y="0"/>
                </a:moveTo>
                <a:lnTo>
                  <a:pt x="4602351" y="0"/>
                </a:lnTo>
                <a:lnTo>
                  <a:pt x="4602351" y="2937137"/>
                </a:lnTo>
                <a:lnTo>
                  <a:pt x="0" y="293713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40" id="40"/>
          <p:cNvSpPr txBox="true"/>
          <p:nvPr/>
        </p:nvSpPr>
        <p:spPr>
          <a:xfrm rot="0">
            <a:off x="11965080" y="4381785"/>
            <a:ext cx="3704162" cy="2391416"/>
          </a:xfrm>
          <a:prstGeom prst="rect">
            <a:avLst/>
          </a:prstGeom>
        </p:spPr>
        <p:txBody>
          <a:bodyPr anchor="t" rtlCol="false" tIns="0" lIns="0" bIns="0" rIns="0">
            <a:spAutoFit/>
          </a:bodyPr>
          <a:lstStyle/>
          <a:p>
            <a:pPr algn="ctr">
              <a:lnSpc>
                <a:spcPts val="5575"/>
              </a:lnSpc>
            </a:pPr>
            <a:r>
              <a:rPr lang="en-US" sz="3982" b="true">
                <a:solidFill>
                  <a:srgbClr val="FFFFFF"/>
                </a:solidFill>
                <a:latin typeface="Cakerolli Bold"/>
                <a:ea typeface="Cakerolli Bold"/>
                <a:cs typeface="Cakerolli Bold"/>
                <a:sym typeface="Cakerolli Bold"/>
              </a:rPr>
              <a:t>Individual with specific dietary needs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0" id="30"/>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473926">
            <a:off x="-496154" y="9477355"/>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4925527" y="202844"/>
            <a:ext cx="8643167" cy="1293283"/>
          </a:xfrm>
          <a:prstGeom prst="rect">
            <a:avLst/>
          </a:prstGeom>
        </p:spPr>
        <p:txBody>
          <a:bodyPr anchor="t" rtlCol="false" tIns="0" lIns="0" bIns="0" rIns="0">
            <a:spAutoFit/>
          </a:bodyPr>
          <a:lstStyle/>
          <a:p>
            <a:pPr algn="ctr">
              <a:lnSpc>
                <a:spcPts val="7374"/>
              </a:lnSpc>
            </a:pPr>
            <a:r>
              <a:rPr lang="en-US" sz="5267" b="true">
                <a:solidFill>
                  <a:srgbClr val="485B90"/>
                </a:solidFill>
                <a:latin typeface="Cakerolli Ultra-Bold"/>
                <a:ea typeface="Cakerolli Ultra-Bold"/>
                <a:cs typeface="Cakerolli Ultra-Bold"/>
                <a:sym typeface="Cakerolli Ultra-Bold"/>
              </a:rPr>
              <a:t>Discover Our Mealmate App</a:t>
            </a:r>
          </a:p>
        </p:txBody>
      </p:sp>
      <p:grpSp>
        <p:nvGrpSpPr>
          <p:cNvPr name="Group 35" id="35"/>
          <p:cNvGrpSpPr>
            <a:grpSpLocks noChangeAspect="true"/>
          </p:cNvGrpSpPr>
          <p:nvPr/>
        </p:nvGrpSpPr>
        <p:grpSpPr>
          <a:xfrm rot="0">
            <a:off x="3604457" y="2018298"/>
            <a:ext cx="3451585" cy="6829554"/>
            <a:chOff x="0" y="0"/>
            <a:chExt cx="2620010" cy="5184140"/>
          </a:xfrm>
        </p:grpSpPr>
        <p:sp>
          <p:nvSpPr>
            <p:cNvPr name="Freeform 36" id="3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7" id="3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4"/>
              <a:stretch>
                <a:fillRect l="-38" t="0" r="-38" b="0"/>
              </a:stretch>
            </a:blipFill>
          </p:spPr>
        </p:sp>
        <p:sp>
          <p:nvSpPr>
            <p:cNvPr name="Freeform 38" id="3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9" id="3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0" id="4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2" id="4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3" id="4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4" id="4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45" id="45"/>
          <p:cNvSpPr/>
          <p:nvPr/>
        </p:nvSpPr>
        <p:spPr>
          <a:xfrm flipH="false" flipV="true" rot="6925403">
            <a:off x="3425662" y="1596575"/>
            <a:ext cx="709799" cy="1309391"/>
          </a:xfrm>
          <a:custGeom>
            <a:avLst/>
            <a:gdLst/>
            <a:ahLst/>
            <a:cxnLst/>
            <a:rect r="r" b="b" t="t" l="l"/>
            <a:pathLst>
              <a:path h="1309391" w="709799">
                <a:moveTo>
                  <a:pt x="0" y="1309391"/>
                </a:moveTo>
                <a:lnTo>
                  <a:pt x="709799" y="1309391"/>
                </a:lnTo>
                <a:lnTo>
                  <a:pt x="709799" y="0"/>
                </a:lnTo>
                <a:lnTo>
                  <a:pt x="0" y="0"/>
                </a:lnTo>
                <a:lnTo>
                  <a:pt x="0" y="1309391"/>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6" id="46"/>
          <p:cNvSpPr/>
          <p:nvPr/>
        </p:nvSpPr>
        <p:spPr>
          <a:xfrm flipH="false" flipV="false" rot="0">
            <a:off x="8821630" y="2459296"/>
            <a:ext cx="850959" cy="787138"/>
          </a:xfrm>
          <a:custGeom>
            <a:avLst/>
            <a:gdLst/>
            <a:ahLst/>
            <a:cxnLst/>
            <a:rect r="r" b="b" t="t" l="l"/>
            <a:pathLst>
              <a:path h="787138" w="850959">
                <a:moveTo>
                  <a:pt x="0" y="0"/>
                </a:moveTo>
                <a:lnTo>
                  <a:pt x="850960" y="0"/>
                </a:lnTo>
                <a:lnTo>
                  <a:pt x="850960" y="787138"/>
                </a:lnTo>
                <a:lnTo>
                  <a:pt x="0" y="787138"/>
                </a:lnTo>
                <a:lnTo>
                  <a:pt x="0" y="0"/>
                </a:lnTo>
                <a:close/>
              </a:path>
            </a:pathLst>
          </a:custGeom>
          <a:blipFill>
            <a:blip r:embed="rId17"/>
            <a:stretch>
              <a:fillRect l="0" t="0" r="0" b="0"/>
            </a:stretch>
          </a:blipFill>
        </p:spPr>
      </p:sp>
      <p:sp>
        <p:nvSpPr>
          <p:cNvPr name="Freeform 47" id="47"/>
          <p:cNvSpPr/>
          <p:nvPr/>
        </p:nvSpPr>
        <p:spPr>
          <a:xfrm flipH="false" flipV="false" rot="0">
            <a:off x="8821630" y="3824688"/>
            <a:ext cx="850959" cy="787138"/>
          </a:xfrm>
          <a:custGeom>
            <a:avLst/>
            <a:gdLst/>
            <a:ahLst/>
            <a:cxnLst/>
            <a:rect r="r" b="b" t="t" l="l"/>
            <a:pathLst>
              <a:path h="787138" w="850959">
                <a:moveTo>
                  <a:pt x="0" y="0"/>
                </a:moveTo>
                <a:lnTo>
                  <a:pt x="850960" y="0"/>
                </a:lnTo>
                <a:lnTo>
                  <a:pt x="850960" y="787137"/>
                </a:lnTo>
                <a:lnTo>
                  <a:pt x="0" y="787137"/>
                </a:lnTo>
                <a:lnTo>
                  <a:pt x="0" y="0"/>
                </a:lnTo>
                <a:close/>
              </a:path>
            </a:pathLst>
          </a:custGeom>
          <a:blipFill>
            <a:blip r:embed="rId17"/>
            <a:stretch>
              <a:fillRect l="0" t="0" r="0" b="0"/>
            </a:stretch>
          </a:blipFill>
        </p:spPr>
      </p:sp>
      <p:sp>
        <p:nvSpPr>
          <p:cNvPr name="Freeform 48" id="48"/>
          <p:cNvSpPr/>
          <p:nvPr/>
        </p:nvSpPr>
        <p:spPr>
          <a:xfrm flipH="false" flipV="false" rot="0">
            <a:off x="8821630" y="5190079"/>
            <a:ext cx="850959" cy="787138"/>
          </a:xfrm>
          <a:custGeom>
            <a:avLst/>
            <a:gdLst/>
            <a:ahLst/>
            <a:cxnLst/>
            <a:rect r="r" b="b" t="t" l="l"/>
            <a:pathLst>
              <a:path h="787138" w="850959">
                <a:moveTo>
                  <a:pt x="0" y="0"/>
                </a:moveTo>
                <a:lnTo>
                  <a:pt x="850960" y="0"/>
                </a:lnTo>
                <a:lnTo>
                  <a:pt x="850960" y="787138"/>
                </a:lnTo>
                <a:lnTo>
                  <a:pt x="0" y="787138"/>
                </a:lnTo>
                <a:lnTo>
                  <a:pt x="0" y="0"/>
                </a:lnTo>
                <a:close/>
              </a:path>
            </a:pathLst>
          </a:custGeom>
          <a:blipFill>
            <a:blip r:embed="rId17"/>
            <a:stretch>
              <a:fillRect l="0" t="0" r="0" b="0"/>
            </a:stretch>
          </a:blipFill>
        </p:spPr>
      </p:sp>
      <p:sp>
        <p:nvSpPr>
          <p:cNvPr name="Freeform 49" id="49"/>
          <p:cNvSpPr/>
          <p:nvPr/>
        </p:nvSpPr>
        <p:spPr>
          <a:xfrm flipH="false" flipV="false" rot="0">
            <a:off x="8821630" y="6657482"/>
            <a:ext cx="850959" cy="787138"/>
          </a:xfrm>
          <a:custGeom>
            <a:avLst/>
            <a:gdLst/>
            <a:ahLst/>
            <a:cxnLst/>
            <a:rect r="r" b="b" t="t" l="l"/>
            <a:pathLst>
              <a:path h="787138" w="850959">
                <a:moveTo>
                  <a:pt x="0" y="0"/>
                </a:moveTo>
                <a:lnTo>
                  <a:pt x="850960" y="0"/>
                </a:lnTo>
                <a:lnTo>
                  <a:pt x="850960" y="787137"/>
                </a:lnTo>
                <a:lnTo>
                  <a:pt x="0" y="787137"/>
                </a:lnTo>
                <a:lnTo>
                  <a:pt x="0" y="0"/>
                </a:lnTo>
                <a:close/>
              </a:path>
            </a:pathLst>
          </a:custGeom>
          <a:blipFill>
            <a:blip r:embed="rId17"/>
            <a:stretch>
              <a:fillRect l="0" t="0" r="0" b="0"/>
            </a:stretch>
          </a:blipFill>
        </p:spPr>
      </p:sp>
      <p:sp>
        <p:nvSpPr>
          <p:cNvPr name="TextBox 50" id="50"/>
          <p:cNvSpPr txBox="true"/>
          <p:nvPr/>
        </p:nvSpPr>
        <p:spPr>
          <a:xfrm rot="0">
            <a:off x="10000882" y="2571878"/>
            <a:ext cx="4346435" cy="504825"/>
          </a:xfrm>
          <a:prstGeom prst="rect">
            <a:avLst/>
          </a:prstGeom>
        </p:spPr>
        <p:txBody>
          <a:bodyPr anchor="t" rtlCol="false" tIns="0" lIns="0" bIns="0" rIns="0">
            <a:spAutoFit/>
          </a:bodyPr>
          <a:lstStyle/>
          <a:p>
            <a:pPr algn="ctr">
              <a:lnSpc>
                <a:spcPts val="4199"/>
              </a:lnSpc>
            </a:pPr>
            <a:r>
              <a:rPr lang="en-US" sz="2999">
                <a:solidFill>
                  <a:srgbClr val="231F20"/>
                </a:solidFill>
                <a:latin typeface="Kollektif"/>
                <a:ea typeface="Kollektif"/>
                <a:cs typeface="Kollektif"/>
                <a:sym typeface="Kollektif"/>
              </a:rPr>
              <a:t>Meal Planning Made Easy</a:t>
            </a:r>
          </a:p>
        </p:txBody>
      </p:sp>
      <p:sp>
        <p:nvSpPr>
          <p:cNvPr name="TextBox 51" id="51"/>
          <p:cNvSpPr txBox="true"/>
          <p:nvPr/>
        </p:nvSpPr>
        <p:spPr>
          <a:xfrm rot="0">
            <a:off x="10000882" y="3908353"/>
            <a:ext cx="3801842" cy="504825"/>
          </a:xfrm>
          <a:prstGeom prst="rect">
            <a:avLst/>
          </a:prstGeom>
        </p:spPr>
        <p:txBody>
          <a:bodyPr anchor="t" rtlCol="false" tIns="0" lIns="0" bIns="0" rIns="0">
            <a:spAutoFit/>
          </a:bodyPr>
          <a:lstStyle/>
          <a:p>
            <a:pPr algn="ctr">
              <a:lnSpc>
                <a:spcPts val="4199"/>
              </a:lnSpc>
            </a:pPr>
            <a:r>
              <a:rPr lang="en-US" sz="2999">
                <a:solidFill>
                  <a:srgbClr val="231F20"/>
                </a:solidFill>
                <a:latin typeface="Kollektif"/>
                <a:ea typeface="Kollektif"/>
                <a:cs typeface="Kollektif"/>
                <a:sym typeface="Kollektif"/>
              </a:rPr>
              <a:t>Convenient Features</a:t>
            </a:r>
          </a:p>
        </p:txBody>
      </p:sp>
      <p:sp>
        <p:nvSpPr>
          <p:cNvPr name="TextBox 52" id="52"/>
          <p:cNvSpPr txBox="true"/>
          <p:nvPr/>
        </p:nvSpPr>
        <p:spPr>
          <a:xfrm rot="0">
            <a:off x="10000882" y="5339552"/>
            <a:ext cx="4190027" cy="504825"/>
          </a:xfrm>
          <a:prstGeom prst="rect">
            <a:avLst/>
          </a:prstGeom>
        </p:spPr>
        <p:txBody>
          <a:bodyPr anchor="t" rtlCol="false" tIns="0" lIns="0" bIns="0" rIns="0">
            <a:spAutoFit/>
          </a:bodyPr>
          <a:lstStyle/>
          <a:p>
            <a:pPr algn="ctr">
              <a:lnSpc>
                <a:spcPts val="4199"/>
              </a:lnSpc>
            </a:pPr>
            <a:r>
              <a:rPr lang="en-US" sz="2999">
                <a:solidFill>
                  <a:srgbClr val="231F20"/>
                </a:solidFill>
                <a:latin typeface="Kollektif"/>
                <a:ea typeface="Kollektif"/>
                <a:cs typeface="Kollektif"/>
                <a:sym typeface="Kollektif"/>
              </a:rPr>
              <a:t>Personalized Experience</a:t>
            </a:r>
          </a:p>
        </p:txBody>
      </p:sp>
      <p:sp>
        <p:nvSpPr>
          <p:cNvPr name="TextBox 53" id="53"/>
          <p:cNvSpPr txBox="true"/>
          <p:nvPr/>
        </p:nvSpPr>
        <p:spPr>
          <a:xfrm rot="0">
            <a:off x="10000882" y="6770063"/>
            <a:ext cx="4346435" cy="504825"/>
          </a:xfrm>
          <a:prstGeom prst="rect">
            <a:avLst/>
          </a:prstGeom>
        </p:spPr>
        <p:txBody>
          <a:bodyPr anchor="t" rtlCol="false" tIns="0" lIns="0" bIns="0" rIns="0">
            <a:spAutoFit/>
          </a:bodyPr>
          <a:lstStyle/>
          <a:p>
            <a:pPr algn="ctr">
              <a:lnSpc>
                <a:spcPts val="4199"/>
              </a:lnSpc>
            </a:pPr>
            <a:r>
              <a:rPr lang="en-US" sz="2999">
                <a:solidFill>
                  <a:srgbClr val="231F20"/>
                </a:solidFill>
                <a:latin typeface="Kollektif"/>
                <a:ea typeface="Kollektif"/>
                <a:cs typeface="Kollektif"/>
                <a:sym typeface="Kollektif"/>
              </a:rPr>
              <a:t>Healthy Lifestyle Support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DAGb-c3QHRU</dc:identifier>
  <dcterms:modified xsi:type="dcterms:W3CDTF">2011-08-01T06:04:30Z</dcterms:modified>
  <cp:revision>1</cp:revision>
  <dc:title>SLIDE PRESENTATION TIS</dc:title>
</cp:coreProperties>
</file>